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3"/>
  </p:notesMasterIdLst>
  <p:sldIdLst>
    <p:sldId id="256" r:id="rId2"/>
    <p:sldId id="257" r:id="rId3"/>
    <p:sldId id="402" r:id="rId4"/>
    <p:sldId id="403" r:id="rId5"/>
    <p:sldId id="258" r:id="rId6"/>
    <p:sldId id="404" r:id="rId7"/>
    <p:sldId id="405" r:id="rId8"/>
    <p:sldId id="373" r:id="rId9"/>
    <p:sldId id="374" r:id="rId10"/>
    <p:sldId id="376" r:id="rId11"/>
    <p:sldId id="384" r:id="rId12"/>
    <p:sldId id="377" r:id="rId13"/>
    <p:sldId id="378" r:id="rId14"/>
    <p:sldId id="379" r:id="rId15"/>
    <p:sldId id="380" r:id="rId16"/>
    <p:sldId id="381" r:id="rId17"/>
    <p:sldId id="273" r:id="rId18"/>
    <p:sldId id="399" r:id="rId19"/>
    <p:sldId id="397" r:id="rId20"/>
    <p:sldId id="398" r:id="rId21"/>
    <p:sldId id="406" r:id="rId22"/>
    <p:sldId id="270" r:id="rId23"/>
    <p:sldId id="269" r:id="rId24"/>
    <p:sldId id="371" r:id="rId25"/>
    <p:sldId id="385" r:id="rId26"/>
    <p:sldId id="386" r:id="rId27"/>
    <p:sldId id="372" r:id="rId28"/>
    <p:sldId id="382" r:id="rId29"/>
    <p:sldId id="407" r:id="rId30"/>
    <p:sldId id="271" r:id="rId31"/>
    <p:sldId id="272" r:id="rId32"/>
    <p:sldId id="311" r:id="rId33"/>
    <p:sldId id="306" r:id="rId34"/>
    <p:sldId id="274" r:id="rId35"/>
    <p:sldId id="350" r:id="rId36"/>
    <p:sldId id="351" r:id="rId37"/>
    <p:sldId id="352" r:id="rId38"/>
    <p:sldId id="353" r:id="rId39"/>
    <p:sldId id="354" r:id="rId40"/>
    <p:sldId id="275" r:id="rId41"/>
    <p:sldId id="293" r:id="rId42"/>
    <p:sldId id="276" r:id="rId43"/>
    <p:sldId id="277" r:id="rId44"/>
    <p:sldId id="313" r:id="rId45"/>
    <p:sldId id="347" r:id="rId46"/>
    <p:sldId id="348" r:id="rId47"/>
    <p:sldId id="349" r:id="rId48"/>
    <p:sldId id="408" r:id="rId49"/>
    <p:sldId id="409" r:id="rId50"/>
    <p:sldId id="410" r:id="rId51"/>
    <p:sldId id="411" r:id="rId52"/>
    <p:sldId id="412" r:id="rId53"/>
    <p:sldId id="413" r:id="rId54"/>
    <p:sldId id="355" r:id="rId55"/>
    <p:sldId id="279" r:id="rId56"/>
    <p:sldId id="356" r:id="rId57"/>
    <p:sldId id="358" r:id="rId58"/>
    <p:sldId id="359" r:id="rId59"/>
    <p:sldId id="360" r:id="rId60"/>
    <p:sldId id="361" r:id="rId61"/>
    <p:sldId id="362" r:id="rId62"/>
    <p:sldId id="363" r:id="rId63"/>
    <p:sldId id="365" r:id="rId64"/>
    <p:sldId id="366" r:id="rId65"/>
    <p:sldId id="367" r:id="rId66"/>
    <p:sldId id="400" r:id="rId67"/>
    <p:sldId id="284" r:id="rId68"/>
    <p:sldId id="388" r:id="rId69"/>
    <p:sldId id="392" r:id="rId70"/>
    <p:sldId id="282" r:id="rId71"/>
    <p:sldId id="334" r:id="rId72"/>
    <p:sldId id="289" r:id="rId73"/>
    <p:sldId id="335" r:id="rId74"/>
    <p:sldId id="290" r:id="rId75"/>
    <p:sldId id="336" r:id="rId76"/>
    <p:sldId id="337" r:id="rId77"/>
    <p:sldId id="338" r:id="rId78"/>
    <p:sldId id="339" r:id="rId79"/>
    <p:sldId id="369" r:id="rId80"/>
    <p:sldId id="341" r:id="rId81"/>
    <p:sldId id="343" r:id="rId82"/>
    <p:sldId id="383" r:id="rId83"/>
    <p:sldId id="292" r:id="rId84"/>
    <p:sldId id="344" r:id="rId85"/>
    <p:sldId id="394" r:id="rId86"/>
    <p:sldId id="401" r:id="rId87"/>
    <p:sldId id="395" r:id="rId88"/>
    <p:sldId id="264" r:id="rId89"/>
    <p:sldId id="265" r:id="rId90"/>
    <p:sldId id="268" r:id="rId91"/>
    <p:sldId id="267" r:id="rId92"/>
  </p:sldIdLst>
  <p:sldSz cx="12192000" cy="6858000"/>
  <p:notesSz cx="6858000" cy="9144000"/>
  <p:embeddedFontLst>
    <p:embeddedFont>
      <p:font typeface="Calibri" panose="020F0502020204030204" pitchFamily="34" charset="0"/>
      <p:regular r:id="rId94"/>
      <p:bold r:id="rId95"/>
      <p:italic r:id="rId96"/>
      <p:boldItalic r:id="rId97"/>
    </p:embeddedFont>
    <p:embeddedFont>
      <p:font typeface="Corbel" panose="020B0503020204020204" pitchFamily="34" charset="0"/>
      <p:regular r:id="rId98"/>
      <p:bold r:id="rId99"/>
      <p:italic r:id="rId100"/>
      <p:boldItalic r:id="rId101"/>
    </p:embeddedFont>
    <p:embeddedFont>
      <p:font typeface="Proxima Nova" panose="02000506030000020004" pitchFamily="2" charset="0"/>
      <p:regular r:id="rId102"/>
      <p:bold r:id="rId103"/>
      <p:italic r:id="rId104"/>
      <p:boldItalic r:id="rId105"/>
    </p:embeddedFont>
    <p:embeddedFont>
      <p:font typeface="Wingdings 2" pitchFamily="2" charset="2"/>
      <p:regular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5" roundtripDataSignature="AMtx7mg2PYF1j5/yaBq+/YtGBKvu4mCM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C1DB"/>
    <a:srgbClr val="00DEEF"/>
    <a:srgbClr val="00CAF0"/>
    <a:srgbClr val="00D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10"/>
    <p:restoredTop sz="68803"/>
  </p:normalViewPr>
  <p:slideViewPr>
    <p:cSldViewPr snapToGrid="0">
      <p:cViewPr varScale="1">
        <p:scale>
          <a:sx n="76" d="100"/>
          <a:sy n="76" d="100"/>
        </p:scale>
        <p:origin x="208" y="336"/>
      </p:cViewPr>
      <p:guideLst>
        <p:guide orient="horz" pos="2160"/>
        <p:guide pos="3840"/>
      </p:guideLst>
    </p:cSldViewPr>
  </p:slideViewPr>
  <p:outlineViewPr>
    <p:cViewPr>
      <p:scale>
        <a:sx n="33" d="100"/>
        <a:sy n="33" d="100"/>
      </p:scale>
      <p:origin x="0" y="0"/>
    </p:cViewPr>
  </p:outlin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5"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8" name="Google Shape;1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8401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174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764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11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268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986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Data engineering looks different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039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data engineering is a relatively new discipline. Data science, which in a way is data engineering’s predecessor, only started getting taught in schools a handful of years ago. Obviously, data management existed before data science, but data science requires a uniquely large amount of data, and the rise of data science meant managing and doing computations on much larger amounts of data than ever before.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wise woman once said, “behind every great data scientist is a great data engineer.” Let me explain this.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I’d guess many of you have probably taken a data science course, and trained a model or two. If you have, you know that data science is about training models to make predictions, and if you have clean, high quality data, training a model is pretty straightforward. But what if we start asking questions like: where does this clean, high quality data come from? How do we automate the process of cleaning data? What if we’re getting new data constantly, and need to keep the model up to date? What If the quality of the data changes, and that causes our model to degrade?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out of those questions, data engineering was born. Data engineering is essentially the work of productionizing data science. In the past, data scientists would often be expected to do data engineering work as well in addition to the actual data science, but having data scientists spread super thin, doing ad hoc infrastructure work, is not a way to develop robust, reliable systems. Answering these questions requires their own expertise.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58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it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31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37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Welcome to Donuts and Data Engineering.</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You might be wondering what donuts have to do with data engineering. The answer is nothing. We like donuts, we like data engineering, we thought it’d be nice to give </a:t>
            </a:r>
            <a:r>
              <a:rPr lang="en-US" dirty="0" err="1"/>
              <a:t>yall</a:t>
            </a:r>
            <a:r>
              <a:rPr lang="en-US" dirty="0"/>
              <a:t> two great things at the same time. So, where are the donuts? Unfortunately, turns out Grace Hopper won’t let us bring food into the conference rooms, and when we found out it was too late to change the name.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the description said “come enjoy a donut”, so this is the best I could do, let me know when you’re done enjoying it and we’ll continue. Fortunately this talk got rescheduled to lunch time, so having donuts would be a little weird anyway.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unfortunately no donuts, and I just heard from Melissa that there will also be no donuts at the conference, and its too late to change the name, so I’m </a:t>
            </a:r>
            <a:r>
              <a:rPr lang="en-US" dirty="0" err="1"/>
              <a:t>gonna</a:t>
            </a:r>
            <a:r>
              <a:rPr lang="en-US" dirty="0"/>
              <a:t> have some explaining to do. </a:t>
            </a: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597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054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So, now that you know how data engineering is different from application development or data science, l</a:t>
            </a:r>
            <a:r>
              <a:rPr lang="en-US" dirty="0"/>
              <a:t>et’s talk about what it looks like at T Rowe Price. Our data scientists train models to extract insights from the data. Our application developers build applications that </a:t>
            </a:r>
            <a:r>
              <a:rPr lang="en-US" sz="1200" b="0" i="0" u="none" strike="noStrike" cap="none" dirty="0">
                <a:solidFill>
                  <a:schemeClr val="dk1"/>
                </a:solidFill>
                <a:effectLst/>
                <a:latin typeface="Calibri"/>
                <a:ea typeface="Calibri"/>
                <a:cs typeface="Calibri"/>
                <a:sym typeface="Calibri"/>
              </a:rPr>
              <a:t>make those insights accessible to users. Data engineers like me are there at every step of this process, automating the flow of the data. That’s great and all, but who are the users? What is this data? Let’s talk about what T Rowe Price does.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69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 </a:t>
            </a:r>
            <a:r>
              <a:rPr lang="en-US" dirty="0" err="1"/>
              <a:t>rowe</a:t>
            </a:r>
            <a:r>
              <a:rPr lang="en-US" dirty="0"/>
              <a:t> price is an asset manager. </a:t>
            </a:r>
            <a:r>
              <a:rPr lang="en-US" dirty="0" err="1"/>
              <a:t>Thats</a:t>
            </a:r>
            <a:r>
              <a:rPr lang="en-US" dirty="0"/>
              <a:t> means we invest money on behalf of clients, which might be individuals like you or me, or groups like </a:t>
            </a:r>
            <a:r>
              <a:rPr lang="en-US" sz="1200" b="0" i="0" u="none" strike="noStrike" cap="none" dirty="0">
                <a:solidFill>
                  <a:schemeClr val="dk1"/>
                </a:solidFill>
                <a:effectLst/>
                <a:latin typeface="Calibri"/>
                <a:ea typeface="Calibri"/>
                <a:cs typeface="Calibri"/>
                <a:sym typeface="Calibri"/>
              </a:rPr>
              <a:t>pension funds, insurance companies, charities, and so on.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427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571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area bit more risky,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31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area bit more risky,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Proprietary trading shops, also called prop shops, don’t invest on behalf of anyone. They invest their own money to make profits for themselves. Since they’re not responsible to anyone, they just do whatever they want. So their investments are even more opaque, and generally much more risky. They are the biggest users of automated trading, though hedge funds also do it to some extent.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T Rowe Price is an asset manager, that means that there are humans behind all of the investment decisions we make. So, my team’s work is about </a:t>
            </a:r>
            <a:r>
              <a:rPr lang="en-US" sz="1200" b="0" i="0" u="none" strike="noStrike" cap="none" dirty="0">
                <a:solidFill>
                  <a:schemeClr val="dk1"/>
                </a:solidFill>
                <a:effectLst/>
                <a:latin typeface="Calibri"/>
                <a:ea typeface="Calibri"/>
                <a:cs typeface="Calibri"/>
                <a:sym typeface="Calibri"/>
              </a:rPr>
              <a:t>helping analysts and portfolio managers leverage data to inform their investment decisions</a:t>
            </a:r>
            <a:r>
              <a:rPr lang="en-US" dirty="0"/>
              <a:t>. We call this intelligent augmentation—we’re not trying to replace the human. We want to help them uncover new insights, and reduce the amount of time they have to spend gathering data, reading websites and documents, and other tasks that make up fundamental research.</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982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Proprietary trading shops, also called prop shops, don’t invest on behalf of anyone. They invest their own money to make profits for themselves. Since they’re not responsible to anyone, they just do whatever they want. So their investments are even more opaque, and generally much more risky. They are the biggest users of algorithmic trading, though hedge funds also do it to some extent.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T Rowe Price is an asset manager, that means that there are humans, not code, behind all of the investment decisions we make. So, my team’s work is about </a:t>
            </a:r>
            <a:r>
              <a:rPr lang="en-US" sz="1200" b="0" i="0" u="none" strike="noStrike" cap="none" dirty="0">
                <a:solidFill>
                  <a:schemeClr val="dk1"/>
                </a:solidFill>
                <a:effectLst/>
                <a:latin typeface="Calibri"/>
                <a:ea typeface="Calibri"/>
                <a:cs typeface="Calibri"/>
                <a:sym typeface="Calibri"/>
              </a:rPr>
              <a:t>helping analysts and portfolio managers leverage data to inform their investment decisions</a:t>
            </a:r>
            <a:r>
              <a:rPr lang="en-US" dirty="0"/>
              <a:t>. We call this intelligent augmentation—we’re not trying to replace the human. We want to help them uncover new insights, and reduce the amount of time they have to spend gathering data, reading websites and documents, and other tasks that make up fundamental research.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430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put this definition in context, let’s compare asset managers to other kinds of firms that you might have heard of.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Hedge funds also invest on behalf of clients, but these clients are not just any people. To have a hedge fund manage your money, you need to have a </a:t>
            </a:r>
            <a:r>
              <a:rPr lang="en-US" sz="1200" b="0" i="0" u="none" strike="noStrike" cap="none" dirty="0">
                <a:solidFill>
                  <a:schemeClr val="dk1"/>
                </a:solidFill>
                <a:effectLst/>
                <a:latin typeface="Calibri"/>
                <a:ea typeface="Calibri"/>
                <a:cs typeface="Calibri"/>
                <a:sym typeface="Calibri"/>
              </a:rPr>
              <a:t>net worth of at least $1 million dollars. That’s because </a:t>
            </a:r>
            <a:r>
              <a:rPr lang="en-US" dirty="0"/>
              <a:t>they’re much less regulated than asset managers, so their investments are less transparent.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Proprietary trading shops, also called prop shops, don’t invest on behalf of anyone. They invest their own money to make profits for themselves. Since they’re not responsible to anyone, they just do whatever they want. So their investments are even more opaque, and generally much more risky. They are the biggest users of algorithmic trading, though hedge funds also do it to some extent.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T Rowe Price is an asset manager, that means that there are humans behind all of the investment decisions we make. So, my team’s work is about </a:t>
            </a:r>
            <a:r>
              <a:rPr lang="en-US" sz="1200" b="0" i="0" u="none" strike="noStrike" cap="none" dirty="0">
                <a:solidFill>
                  <a:schemeClr val="dk1"/>
                </a:solidFill>
                <a:effectLst/>
                <a:latin typeface="Calibri"/>
                <a:ea typeface="Calibri"/>
                <a:cs typeface="Calibri"/>
                <a:sym typeface="Calibri"/>
              </a:rPr>
              <a:t>helping analysts and portfolio managers leverage data to inform their investment decisions</a:t>
            </a:r>
            <a:r>
              <a:rPr lang="en-US" dirty="0"/>
              <a:t>. We call this intelligent augmentation—we’re not trying to replace the human. We want to reduce the amount of time they have to spend gathering data, reading websites and documents, and other tasks that make up fundamental research.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208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Here’s one example of how we do that.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 T Rowe, we have a group called Investment &amp; Product Content, which normally spends weeks interviewing people to get their finger on pulse of the markets. They want to know, what are people thinking and talking about? How are people feeling? What the emerging themes and trends?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pretty labor intensive process, and my team is here to make it easier. One way to know what people are talking about is to look at the news. But reading every single news article is also time consuming. We want to organize and synthesize news in a meaningful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77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you walked all the way over here to this hard to find room just to not have donuts. So this is my filler slide, to take up time while half the audience gets up and leaves. Though to make up for the lack of donuts here there will be a surprise for you on the way out so keep that in mind. For those who are staying,</a:t>
            </a: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430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Here’s one example of how we do that.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 T Rowe, we have a group called Investment &amp; Product Content, which normally spends weeks interviewing people to get their finger on pulse of the markets. They want to know, what are people thinking and talking about? How are people feeling? What the emerging themes and trends?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pretty labor intensive process, and my team is here to make it easier. One way to know what people are talking about is to look at the news. But reading every single news article is also time consuming. We want to organize and synthesize news in a meaningful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428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do that through topic modeling. Topic modelling is an NLP technique that scans a large volume of text and breaks it down by topic, based on the occurrence of words and their relationship to each other. You can basically think of it as a word cloud, but smarter.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illustrate what a topic model could look like, here are some totally fake examples that I just made up. So, our target users could look at this to quantify exactly how much people are talking about certain topics, and also zoom in to discover new topics that weren’t on their radar.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141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do that through topic modeling. Topic modelling is a natural language processing technique that scans a large volume of text and breaks it down by topic, based on the occurrence of words and their relationship to each other. You can basically think of it as a word cloud, but smarter.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illustrate what a topic model could look like, here are some totally fake examples that I just made up. So, our target users could look at this to quantify exactly how much people are talking about certain topics, and also zoom in to discover new topics that weren’t on their radar. </a:t>
            </a: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495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So, our first use case is modeling financial news. we bought a license from a financial news source to do topic modeling on their articles. They gave us a historical archive of all their articles, and we're responsible for getting new articles by hitting an API they expose to us.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967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995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172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321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980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416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take a quick look at the overall flow of the data. We grab articles from their API, process it, feed it into the model our data science team built, get out our model results, and take them to the application that our internal audience is going to use. And we want this all to happen on a regular basis, probably daily. This automated movement and processing of data is what people are referring to when they talk about data pipeline. Now, I'm </a:t>
            </a:r>
            <a:r>
              <a:rPr lang="en-US" sz="1200" b="0" i="0" u="none" strike="noStrike" cap="none" dirty="0" err="1">
                <a:solidFill>
                  <a:schemeClr val="dk1"/>
                </a:solidFill>
                <a:effectLst/>
                <a:latin typeface="Calibri"/>
                <a:ea typeface="Calibri"/>
                <a:cs typeface="Calibri"/>
                <a:sym typeface="Calibri"/>
              </a:rPr>
              <a:t>gonna</a:t>
            </a:r>
            <a:r>
              <a:rPr lang="en-US" sz="1200" b="0" i="0" u="none" strike="noStrike" cap="none" dirty="0">
                <a:solidFill>
                  <a:schemeClr val="dk1"/>
                </a:solidFill>
                <a:effectLst/>
                <a:latin typeface="Calibri"/>
                <a:ea typeface="Calibri"/>
                <a:cs typeface="Calibri"/>
                <a:sym typeface="Calibri"/>
              </a:rPr>
              <a:t> introduce you to the tech stack, so you can understand how we actually build this out.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66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the description said “come enjoy a donut”, so this is the best I could do, let me know when you’re done enjoying it and we’ll continue. Fortunately this talk got rescheduled to lunch time, so having donuts would be a little weird anyway. </a:t>
            </a: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9149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We make use of Amazon Web Services, AWS for short, to do all of our computing and storage in the cloud. One of their most popular services is Simple Storage Service, or s3. Here's what the UI looks like. It’s exactly like the storage on your computer, just in the cloud. You can put anything in it, which is why it’s called called unstructured storage. Since it’s unstructured, it’s a great place for us to dump raw data that hasn’t been organized yet.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685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there’s also something called structured storage, I know you didn’t see it coming, otherwise known as a database. The analogy here is a spreadsheet–there are rows and columns, and it’s structured because all the data needs to be in a particular format. This is useful because the structure makes it easier and faster to get data out of it. The structured storage we use is called Snowflake, which is a SQL-based cloud data warehouse. Since retrieval is fast and the organization of the data is well defined, this where we store cleaned and processed data that our application is going to access. </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724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Next up is Airflow, which is a data pipeline orchestrator. Basically, it's a way to programmatically schedule things that need to be executed in a certain order. So in this example, maybe we need to collect data from a few different sources, and then once that’s done, aggregate it, do some transformations, and then make a report. This is the tool we use to coordinate the different steps of a pipeline, and schedule it to run every day.</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986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last piece I </a:t>
            </a:r>
            <a:r>
              <a:rPr lang="en-US" sz="1200" b="0" i="0" u="none" strike="noStrike" cap="none" dirty="0" err="1">
                <a:solidFill>
                  <a:schemeClr val="dk1"/>
                </a:solidFill>
                <a:effectLst/>
                <a:latin typeface="Calibri"/>
                <a:ea typeface="Calibri"/>
                <a:cs typeface="Calibri"/>
                <a:sym typeface="Calibri"/>
              </a:rPr>
              <a:t>wanna</a:t>
            </a:r>
            <a:r>
              <a:rPr lang="en-US" sz="1200" b="0" i="0" u="none" strike="noStrike" cap="none" dirty="0">
                <a:solidFill>
                  <a:schemeClr val="dk1"/>
                </a:solidFill>
                <a:effectLst/>
                <a:latin typeface="Calibri"/>
                <a:ea typeface="Calibri"/>
                <a:cs typeface="Calibri"/>
                <a:sym typeface="Calibri"/>
              </a:rPr>
              <a:t> talk about is </a:t>
            </a:r>
            <a:r>
              <a:rPr lang="en-US" sz="1200" b="0" i="0" u="none" strike="noStrike" cap="none" dirty="0" err="1">
                <a:solidFill>
                  <a:schemeClr val="dk1"/>
                </a:solidFill>
                <a:effectLst/>
                <a:latin typeface="Calibri"/>
                <a:ea typeface="Calibri"/>
                <a:cs typeface="Calibri"/>
                <a:sym typeface="Calibri"/>
              </a:rPr>
              <a:t>databricks</a:t>
            </a:r>
            <a:r>
              <a:rPr lang="en-US" sz="1200" b="0" i="0" u="none" strike="noStrike" cap="none" dirty="0">
                <a:solidFill>
                  <a:schemeClr val="dk1"/>
                </a:solidFill>
                <a:effectLst/>
                <a:latin typeface="Calibri"/>
                <a:ea typeface="Calibri"/>
                <a:cs typeface="Calibri"/>
                <a:sym typeface="Calibri"/>
              </a:rPr>
              <a:t>, which is an integrated cloud workspace where our data scientists build and train models. If you’ve ever used </a:t>
            </a:r>
            <a:r>
              <a:rPr lang="en-US" sz="1200" b="0" i="0" u="none" strike="noStrike" cap="none" dirty="0" err="1">
                <a:solidFill>
                  <a:schemeClr val="dk1"/>
                </a:solidFill>
                <a:effectLst/>
                <a:latin typeface="Calibri"/>
                <a:ea typeface="Calibri"/>
                <a:cs typeface="Calibri"/>
                <a:sym typeface="Calibri"/>
              </a:rPr>
              <a:t>jupyter</a:t>
            </a:r>
            <a:r>
              <a:rPr lang="en-US" sz="1200" b="0" i="0" u="none" strike="noStrike" cap="none" dirty="0">
                <a:solidFill>
                  <a:schemeClr val="dk1"/>
                </a:solidFill>
                <a:effectLst/>
                <a:latin typeface="Calibri"/>
                <a:ea typeface="Calibri"/>
                <a:cs typeface="Calibri"/>
                <a:sym typeface="Calibri"/>
              </a:rPr>
              <a:t> notebook, it’s a similar idea, just in the cloud. This is where we train and run the topic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141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472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925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307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633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you know what tools we’re using, let’s look at a more complicated data pipeline.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next use case relates to earnings calls, which are press releases that companies hold every quarter to talk about how they’re doing and what their concerns are. Here’s an example from Walmart– they’re saying that they did better in the second quarter than they expected, that inflation is causing ppl to look to them for cheaper goods, etc.</a:t>
            </a:r>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567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 me introduce myself: My name is Emily and I’m a data engineer at T Rowe Price. If you’ve never heard of data engineering or T Rowe Price, don’t worry, we’ll get there. I’m from Boston, I studied CS at Harvard and graduated in 2021, and have been at T Rowe since then.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we go further, I want to give a shout out, to grace hopper, and to all the women who lift each other 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wasn’t always interested in tech. When I was young I wanted to be an author. I liked creative writing. But Sophomore year of high school, I had an Algebra 2 teacher named Ms. Wu. Ms. Wu noticed that I was always bored in her class, and pulled me aside and told me that I should consider taking AP computer science. I don’t think I’d even heard of the class. But the next year, when I looked at the course catalog, that seed had been planted. That was very deliberate on her part. She knew that as a girl, I probably had no exposure to CS. She knew that my guidance counselor wouldn’t suggest it for me, that my friends wouldn’t bring it up, that my parents, who were immigrants relying on a public school system, wouldn’t know how to open that door for me. </a:t>
            </a:r>
          </a:p>
          <a:p>
            <a:pPr marL="0" lvl="0" indent="0" algn="l" rtl="0">
              <a:spcBef>
                <a:spcPts val="0"/>
              </a:spcBef>
              <a:spcAft>
                <a:spcPts val="0"/>
              </a:spcAft>
              <a:buNone/>
            </a:pPr>
            <a:endParaRPr lang="en-US" i="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Even though this slide is just a gigantic picture of me, there are actually a lot of people brought this presentation to you. We’re here because this conference is a lot of fun. It’s a chance to learn and connect. But most importantly, I want to emphasize that we’re here to lift each other up. Because everything we do for each other actually does make a difference.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a little story about me. I’m not </a:t>
            </a:r>
            <a:r>
              <a:rPr lang="en-US" dirty="0" err="1"/>
              <a:t>gonna</a:t>
            </a:r>
            <a:r>
              <a:rPr lang="en-US" dirty="0"/>
              <a:t> spend too much time on myself right now, because the point of this lab is to teach </a:t>
            </a:r>
            <a:r>
              <a:rPr lang="en-US" b="1" u="sng" dirty="0"/>
              <a:t>you</a:t>
            </a:r>
            <a:r>
              <a:rPr lang="en-US" dirty="0"/>
              <a:t> cool stuff, but we’ll have plenty of time during the Q&amp;A if you’d like to hear more about me and how I got here.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mentions of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43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mentions of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689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we’d like to search earnings calls for </a:t>
            </a:r>
            <a:r>
              <a:rPr lang="en-US" dirty="0" err="1"/>
              <a:t>esg</a:t>
            </a:r>
            <a:r>
              <a:rPr lang="en-US" dirty="0"/>
              <a:t> words. The problem here is that the same word can have multiple meanings, and be used in different ways. For example, in this transcript, they use the words “the environment” but are they talking about the ecological environment? No, they’re talking about the cost of food and fuel, which is part of the business environment. We want filter out the words that aren’t actually related to </a:t>
            </a:r>
            <a:r>
              <a:rPr lang="en-US" dirty="0" err="1"/>
              <a:t>esg</a:t>
            </a:r>
            <a:r>
              <a:rPr lang="en-US" dirty="0"/>
              <a:t>. We can do that by training a classification model to predict whether or not a given word is actually being used in an </a:t>
            </a:r>
            <a:r>
              <a:rPr lang="en-US" dirty="0" err="1"/>
              <a:t>esg</a:t>
            </a:r>
            <a:r>
              <a:rPr lang="en-US" dirty="0"/>
              <a:t> context.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77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we’d like to search earnings calls for </a:t>
            </a:r>
            <a:r>
              <a:rPr lang="en-US" dirty="0" err="1"/>
              <a:t>esg</a:t>
            </a:r>
            <a:r>
              <a:rPr lang="en-US" dirty="0"/>
              <a:t> words. The problem here is that the same word can have multiple meanings, and be used in different ways. For example, in this transcript, they use the words “the environment” but are they talking about the ecological environment? No, they’re talking about the cost of food and fuel, which is part of the business environment. We want filter out the words that aren’t actually related to </a:t>
            </a:r>
            <a:r>
              <a:rPr lang="en-US" dirty="0" err="1"/>
              <a:t>esg</a:t>
            </a:r>
            <a:r>
              <a:rPr lang="en-US" dirty="0"/>
              <a:t>. We can do that by training a classification model to predict whether or not a given word is actually being used in an </a:t>
            </a:r>
            <a:r>
              <a:rPr lang="en-US" dirty="0" err="1"/>
              <a:t>esg</a:t>
            </a:r>
            <a:r>
              <a:rPr lang="en-US" dirty="0"/>
              <a:t> context.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1286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388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283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324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2965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[TODO: slow down]</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649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083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we dive in, I want to give you an overview of what we’re </a:t>
            </a:r>
            <a:r>
              <a:rPr lang="en-US" dirty="0" err="1"/>
              <a:t>gonna</a:t>
            </a:r>
            <a:r>
              <a:rPr lang="en-US" dirty="0"/>
              <a:t> cover. The first section is going to be me talking about data engineering. What is it? What the use cases? What does the tech stack look like? What are the important concepts and principles? I’m </a:t>
            </a:r>
            <a:r>
              <a:rPr lang="en-US" dirty="0" err="1"/>
              <a:t>gonna</a:t>
            </a:r>
            <a:r>
              <a:rPr lang="en-US" dirty="0"/>
              <a:t> use three examples to answer these questions, and this will be about 30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next part will be a hands-on, live demonstration of the stuff I covered in the first section, where I’ll pull up some code, explain what it does, and run a data pipeline locally, so you can see it working in real time. If you have your laptop with you, you can feel free to clone the repo and follow along. This will take 15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last part will be a joint Q&amp;A with one of the data scientists from our team, Rita. I won’t be pausing the talk for questions, but you can submit questions using this link or QR code at any time, and this will also be at the bottom of every slide. But if you don’t have the </a:t>
            </a:r>
            <a:r>
              <a:rPr lang="en-US" dirty="0" err="1"/>
              <a:t>iphone</a:t>
            </a:r>
            <a:r>
              <a:rPr lang="en-US" dirty="0"/>
              <a:t> 17 plus pro with 9x zoom on the camera, you might </a:t>
            </a:r>
            <a:r>
              <a:rPr lang="en-US" dirty="0" err="1"/>
              <a:t>wanna</a:t>
            </a:r>
            <a:r>
              <a:rPr lang="en-US" dirty="0"/>
              <a:t> take a picture of this now. You don’t</a:t>
            </a:r>
            <a:r>
              <a:rPr lang="en-US" b="1" dirty="0"/>
              <a:t> </a:t>
            </a:r>
            <a:r>
              <a:rPr lang="en-US" b="1" u="sng" dirty="0"/>
              <a:t>have</a:t>
            </a:r>
            <a:r>
              <a:rPr lang="en-US" b="1" dirty="0"/>
              <a:t> </a:t>
            </a:r>
            <a:r>
              <a:rPr lang="en-US" dirty="0"/>
              <a:t>to use this—we’ll also be calling on people who raise their hands in the Q&amp;A, so feel free to do that too.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get into it!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47" name="Google Shape;1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39128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4986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933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5917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3018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lot, and hopefully the budding software engineer in you is getting suspicious about how well this really works.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03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Here’s what the data flow diagram looks like. Don’t worry, it’s a lot but we’re </a:t>
            </a:r>
            <a:r>
              <a:rPr lang="en-US" dirty="0" err="1"/>
              <a:t>gonna</a:t>
            </a:r>
            <a:r>
              <a:rPr lang="en-US" dirty="0"/>
              <a:t> go through it step by step. Now instead of focusing on where the data lives, we’re focusing on what the data looks like, and we’ve still got the symbols in the upper right to indicate where the data is living at that point. Let’s start from the top left. We’re </a:t>
            </a:r>
            <a:r>
              <a:rPr lang="en-US" dirty="0" err="1"/>
              <a:t>gonna</a:t>
            </a:r>
            <a:r>
              <a:rPr lang="en-US" dirty="0"/>
              <a:t> pull in a document that lists the keywords our analysts are interested, and put it in a snowflake table so it’s easy for us to access later. </a:t>
            </a:r>
            <a:r>
              <a:rPr lang="en-US" sz="1200" b="0" i="0" u="none" strike="noStrike" cap="none" dirty="0">
                <a:solidFill>
                  <a:schemeClr val="dk1"/>
                </a:solidFill>
                <a:effectLst/>
                <a:latin typeface="Calibri"/>
                <a:ea typeface="Calibri"/>
                <a:cs typeface="Calibri"/>
                <a:sym typeface="Calibri"/>
              </a:rPr>
              <a:t>Next, we pull in company information like what region or sector they’re in. </a:t>
            </a:r>
            <a:r>
              <a:rPr lang="en-US" dirty="0"/>
              <a:t>Then, we’re </a:t>
            </a:r>
            <a:r>
              <a:rPr lang="en-US" dirty="0" err="1"/>
              <a:t>gonna</a:t>
            </a:r>
            <a:r>
              <a:rPr lang="en-US" dirty="0"/>
              <a:t> get three types of data from the vendor that gives us the transcripts. The first is just raw text of the transcripts, the second is metadata related to transcripts like when and where did the earnings call happen, what was the company, who were the speakers, etc. The third is the transcript formatted as html, which we’ll use to display the transcript in our application. We combine the raw transcripts, metadata, and company information together to make a master dataset, so that in the final application, a user can search for earnings calls by all of these criteria. Then, we take that and tokenize it, which means breaking the transcripts down to into a big list of words. We need to do this in order to search for keywords in the transcripts. We search for keywords in the transcripts, pull out sentences that have keywords, and then feed those sentences into the classification model, which outputs a prediction of whether or not it thinks its an </a:t>
            </a:r>
            <a:r>
              <a:rPr lang="en-US" dirty="0" err="1"/>
              <a:t>esg</a:t>
            </a:r>
            <a:r>
              <a:rPr lang="en-US" dirty="0"/>
              <a:t> sentence. Finally, those sentences, go into our application, which displays them to the user.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lot, and hopefully the budding software engineer in you is getting suspicious about how well this really works.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606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there are bugs in software, there can be bugs in data too. This can be missing data, null values, improperly formatted values, duplicated values, or values that are way outside of what makes sense. So you see here are some examples of data quality tests that check for those kinds of things. Checking for nulls, formatting, uniqueness, etc., and even statistics on the data, like in this example on the right—we expect values in a column to fall in a certain range 95% of the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how it’s critical to make sure your software works the the way you want it to, it’s absolutely critical to make sure your data looks the way you want, since data quality is the primary reason why models don’t perform well. Especially in a complex pipeline like the one we were looking at, where there are lots of opportunities for bugs to be created, data quality testing is even more important. When we were building this pipeline, addressing data quality issues was actually the bulk of the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you’re familiar with Avatar the last Airbender, data quality is our cabbages– very precious, and very easily destroyed.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we’ve learned about the importance of testing for data quality in complex pipelines, I have one last use case I want to talk about.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0438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there are bugs in software, there can be bugs in data too. This can be missing data, null values, improperly formatted values, duplicated values, or values that are way outside of what makes sense. So you see here are some examples of data quality tests that check for those kinds of things. Checking for nulls, formatting, uniqueness, etc., and even check for statistics on the data, like in this example on the right—we expect values in a column to fall in a certain range 95% of the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how it’s critical to make sure your software works the the way you want it to, it’s absolutely critical to make sure your data looks the way you want, since data quality is the primary reason why models don’t perform well. Especially in a complex pipeline like the one we were looking at, where there are lots of opportunities for bugs to be created, data quality testing is even more important. When we were building this pipeline, addressing data quality issues was actually the bulk of the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you’re familiar with Avatar the last Airbender, data quality is our cabbages– very precious, and very easily destroyed.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we’ve learned about the importance of testing for data quality in complex pipelines, I have one last use case I want to talk about.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786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there are bugs in software, there can be bugs in data too. This can be missing data, null values, improperly formatted values, duplicated values, or values that are way outside of what makes sense. So you see here are some examples of data quality tests that check for those kinds of things. Checking for nulls, formatting, uniqueness, etc., and even check for statistics on the data, like in this example on the right—we expect values in a column to fall in a certain range 95% of the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how it’s critical to make sure your software works the the way you want it to, it’s absolutely critical to make sure your data looks the way you want, since data quality is the primary reason why models don’t perform well. Especially in a complex pipeline like the one we were looking at, where there are lots of opportunities for bugs to be created, data quality testing is even more important. When we were building this pipeline, addressing data quality issues was actually the bulk of the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you’re familiar with Avatar the last Airbender, data quality is our cabbages– very precious, and very easily destroyed.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we’ve learned about the importance of testing for data quality in complex pipelines, I have one last use case I want to talk about.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90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what is Data Engineering?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1" u="none" strike="noStrike" kern="1200" cap="none" spc="0" normalizeH="0" baseline="0" noProof="0" dirty="0">
                <a:ln>
                  <a:noFill/>
                </a:ln>
                <a:solidFill>
                  <a:srgbClr val="000000">
                    <a:lumMod val="65000"/>
                    <a:lumOff val="35000"/>
                  </a:srgbClr>
                </a:solidFill>
                <a:effectLst/>
                <a:uLnTx/>
                <a:uFillTx/>
                <a:latin typeface="Corbel" panose="020B0503020204020204"/>
                <a:ea typeface="Calibri"/>
                <a:cs typeface="Calibri"/>
                <a:sym typeface="Calibri"/>
              </a:rPr>
              <a:t>Data engineers build systems that collect, manage, and convert raw data into usable information.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0191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last use case I want to talk about is an example of us collecting our own data, rather than buying it from a vendor. During the height of covid, our analysts wanted to gain a better understanding of the how the pandemic was hitting different parts of the country. At that point, testing wasn’t widespread and there was a significant lag between the official numbers and expert predictions. One way to assess the severity of the crisis in real time was to look at local ER wait times. An analyst could come to this site every day and compare these wait times to what they’d seen the previous day, but why don’t we just do that for them?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391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last use case I want to talk about is an example of us collecting our own data, rather than buying it from a vendor. During the height of covid, our analysts wanted to gain a better understanding of the how the pandemic was hitting different parts of the country. At that point, testing wasn’t widespread and there was a significant lag between the official numbers and expert predictions. One way to assess the severity of the crisis in real time was to look at local ER wait times. An analyst could come to this site every day and compare these wait times to what they’d seen the previous day, but why don’t we just do that for them?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5416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You may know that every webpage you look at is actually html, which looks like this. Your browser knows how to read this and render it into a more human friendly format, but when you visit a website, this is what it sends to you over the internet. </a:t>
            </a:r>
          </a:p>
          <a:p>
            <a:pPr marL="0" lvl="0" indent="0" algn="l" rtl="0">
              <a:spcBef>
                <a:spcPts val="0"/>
              </a:spcBef>
              <a:spcAft>
                <a:spcPts val="0"/>
              </a:spcAft>
              <a:buNone/>
            </a:pPr>
            <a:r>
              <a:rPr lang="en-US" dirty="0"/>
              <a:t>This is actually the same page we were just looking at, just in a different view in the browser. You can see that here this div is called </a:t>
            </a:r>
            <a:r>
              <a:rPr lang="en-US" dirty="0" err="1"/>
              <a:t>EDWaitTime</a:t>
            </a:r>
            <a:r>
              <a:rPr lang="en-US" dirty="0"/>
              <a:t>, and in here, it lists the actual wait time in minutes. How do we get this number out?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157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You may know that every webpage you look at is actually html, which looks like this. Your browser knows how to read this and render it </a:t>
            </a:r>
            <a:r>
              <a:rPr lang="en-US" dirty="0" err="1"/>
              <a:t>into.a</a:t>
            </a:r>
            <a:r>
              <a:rPr lang="en-US" dirty="0"/>
              <a:t> more human friendly format, but when you visit a website, this is what it sends to you over the internet. </a:t>
            </a:r>
          </a:p>
          <a:p>
            <a:pPr marL="0" lvl="0" indent="0" algn="l" rtl="0">
              <a:spcBef>
                <a:spcPts val="0"/>
              </a:spcBef>
              <a:spcAft>
                <a:spcPts val="0"/>
              </a:spcAft>
              <a:buNone/>
            </a:pPr>
            <a:r>
              <a:rPr lang="en-US" dirty="0"/>
              <a:t>This is actually the same page we were just looking at, just in a different view in the browser. You can see that here this div is called </a:t>
            </a:r>
            <a:r>
              <a:rPr lang="en-US" dirty="0" err="1"/>
              <a:t>EDWaitTime</a:t>
            </a:r>
            <a:r>
              <a:rPr lang="en-US" dirty="0"/>
              <a:t>, and in here, it lists the actual wait time in minutes. How do we extract this number?</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5109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are some snippets of actual code that we wrote to get that number. It’s not important that you know that exactly what’s going on here – I’m </a:t>
            </a:r>
            <a:r>
              <a:rPr lang="en-US" dirty="0" err="1"/>
              <a:t>gonna</a:t>
            </a:r>
            <a:r>
              <a:rPr lang="en-US" dirty="0"/>
              <a:t> help you get the gist.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6262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start here– we need to set the </a:t>
            </a:r>
            <a:r>
              <a:rPr lang="en-US" dirty="0" err="1"/>
              <a:t>url</a:t>
            </a:r>
            <a:r>
              <a:rPr lang="en-US" dirty="0"/>
              <a:t> for the page that we want to access.</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986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5205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2181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594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5135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All engineered systems make use of data. An app on your phone connects to a database, where it stores information, and how you’ve used it. But an application revolves human users, and the data it stores is the minimum needed to facilitate those interactions. The systems I build revolve around data. Why is that different? Well, for example, very large amounts of data might not fit on a regular computer, or be transferable through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Semi-trucks don’t play a big part in our data pipelines, but this just highlights the unique challenges faced when building systems whose sole purpose is to manage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[TODO: cut down]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successful applications need to understand and interpret the human mind, the systems that I build need to understand and interpret the processes that generate the data. Maybe we’re collecting web traffic data, so there’ll be a lot more data in peak traffic hours. Maybe we’re pulling from an unreliable source, and sometimes there’ll be data missing. We need error handling to cover that, and data quality analytics that can interpret that gap for the end users of the data. That’s the kind of things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3450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6865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Then, we have this next bit of code. You can probably guess what it does– it’s looking for a span where the class is called “wait time number”, and then getting the text that’s in between that span.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of getting a webpage and pulling information from it is called scraping.</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5724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some snippets of actual code that we wrote to get that number. It’s not important that you know that exactly what’s going on here – I just want to help you get the gist.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start here– we need to set the </a:t>
            </a:r>
            <a:r>
              <a:rPr lang="en-US" dirty="0" err="1"/>
              <a:t>url</a:t>
            </a:r>
            <a:r>
              <a:rPr lang="en-US" dirty="0"/>
              <a:t> for the page that we want to access. Requests, which is a library we’re using,  helps us send a get request to that </a:t>
            </a:r>
            <a:r>
              <a:rPr lang="en-US" dirty="0" err="1"/>
              <a:t>url</a:t>
            </a:r>
            <a:r>
              <a:rPr lang="en-US" dirty="0"/>
              <a:t>, and page is the response we receive, just like what happens when you type a </a:t>
            </a:r>
            <a:r>
              <a:rPr lang="en-US" dirty="0" err="1"/>
              <a:t>url</a:t>
            </a:r>
            <a:r>
              <a:rPr lang="en-US" dirty="0"/>
              <a:t> into your browser and press enter. We use another library called Beautiful Soup to parse the html. </a:t>
            </a:r>
            <a:r>
              <a:rPr lang="en-US" dirty="0" err="1"/>
              <a:t>Beautifulsoup</a:t>
            </a:r>
            <a:r>
              <a:rPr lang="en-US" dirty="0"/>
              <a:t> has a handy functionality called find, which help us search through html for particular tags. So if we revisit the html, we can see how this div has an id called ”</a:t>
            </a:r>
            <a:r>
              <a:rPr lang="en-US" dirty="0" err="1"/>
              <a:t>edWaitTime</a:t>
            </a:r>
            <a:r>
              <a:rPr lang="en-US" dirty="0"/>
              <a:t>”. This code here is </a:t>
            </a:r>
            <a:r>
              <a:rPr lang="en-US" dirty="0" err="1"/>
              <a:t>gonna</a:t>
            </a:r>
            <a:r>
              <a:rPr lang="en-US" dirty="0"/>
              <a:t> look for this section, and pull it out. Then, we have this next bit of code. You can probably guess what it does– it’s looking for a span where the class is called “wait time number”, and then getting the text that’s in between that span.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of getting a webpage and pulling information from it is called scraping.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you might have noticed that a lot of the ways we’re getting the data here is hardcoded. You might be wondering how do we know to look for “</a:t>
            </a:r>
            <a:r>
              <a:rPr lang="en-US" dirty="0" err="1"/>
              <a:t>EDWaitTime</a:t>
            </a:r>
            <a:r>
              <a:rPr lang="en-US" dirty="0"/>
              <a:t>” in the tags. And you’d be totally right to be thinking about that. The answer is that there are no rules saying that those tags would be called what they are, or organized in that particular way, The page could change at any time, and we’d have to adjust.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2346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 are other ways we could get the information we want, aside from scraping the html. If we think about where the html comes from, we can actually go directly to the source. So, the difference between a static website and a dynamic one is that a dynamic website pulls information from the website’s backend, which interfaces with a database where dynamic information is stored. In this example, since wait time is dynamic, we can look at the network to see where the page is pulling that information from. </a:t>
            </a:r>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8014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 are other ways we could get the information we want, aside from scraping the html. If we think about where the html comes from, we can actually go directly to the source. So, the difference between a static website and a dynamic one is that a dynamic website pulls information from the website’s backend, which interfaces with a database where dynamic information is stored. In this example, since wait time is dynamic, we can look at the network to see where the page is pulling that information from.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know it’s really tiny here, but you can see here that the </a:t>
            </a:r>
            <a:r>
              <a:rPr lang="en-US" dirty="0" err="1"/>
              <a:t>EDWaitTIme</a:t>
            </a:r>
            <a:r>
              <a:rPr lang="en-US" dirty="0"/>
              <a:t> Widget is sending a request to </a:t>
            </a:r>
            <a:r>
              <a:rPr lang="en-US" dirty="0" err="1"/>
              <a:t>mychartplus.org</a:t>
            </a:r>
            <a:r>
              <a:rPr lang="en-US" dirty="0"/>
              <a:t>, and specifying the service area and the department. If this </a:t>
            </a:r>
            <a:r>
              <a:rPr lang="en-US" dirty="0" err="1"/>
              <a:t>url</a:t>
            </a:r>
            <a:r>
              <a:rPr lang="en-US" dirty="0"/>
              <a:t> is public, then we could just hit this API ourselves and request the same information. It has to be accessible to the public </a:t>
            </a:r>
            <a:r>
              <a:rPr lang="en-US" dirty="0" err="1"/>
              <a:t>tho</a:t>
            </a:r>
            <a:r>
              <a:rPr lang="en-US" dirty="0"/>
              <a:t>, otherwise we can’t access it.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[TODO: cut????]</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3379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why webscraping is brittle. It breaks easily. It requires constant maintenance and attention. It is needy. When we buy data from a vendor, there’s a contractual guarantee there, that they’re </a:t>
            </a:r>
            <a:r>
              <a:rPr lang="en-US" dirty="0" err="1"/>
              <a:t>gonna</a:t>
            </a:r>
            <a:r>
              <a:rPr lang="en-US" dirty="0"/>
              <a:t> provide us with data, so they’re trying to serve us. Whereas this hospital website is like your middle school crush. they don’t even know we exist. They’re just trying to make this information available to the public, in whatever fashion suits them. So they can change their </a:t>
            </a:r>
            <a:r>
              <a:rPr lang="en-US" sz="1200" b="0" i="0" u="none" strike="noStrike" cap="none" dirty="0">
                <a:solidFill>
                  <a:schemeClr val="dk1"/>
                </a:solidFill>
                <a:effectLst/>
                <a:latin typeface="Calibri"/>
                <a:ea typeface="Calibri"/>
                <a:cs typeface="Calibri"/>
                <a:sym typeface="Calibri"/>
              </a:rPr>
              <a:t>formatting whenever they want. They could unify their domain names, change the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Their servers could go down, they could get too much traffic and not be able to respond to every request, tons of reasons why we might not be able to get through. There are a lot of things that are out of our control, so that’s why if we decide we want to get our own data rather than buying it, we need to have comprehensive and dynamic monitoring and error handling.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For example, if we can’t get a response because their site is down, maybe we want to wait for a bit and then try again. That’s error handling. Maybe we want to log that that happened, so that later we can realize that their site tends to go down during certain peak hours, so we should look at it in the middle of the night instead. Maybe we want to get an alert if we can’t access the site several times in a row, because that might mean they changed their domain name. Like data quality, monitoring, logging, and error handling is an absolutely critical part of data pipelines that often gets overlooked. People say that 80% of the work developers do is maintenance, so we want to do everything we can to make it as easy as possible for ourselves.</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711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why webscraping is brittle. It breaks easily. It requires constant maintenance and attention. It is needy. When we buy data from a vendor, there’s a contractual guarantee there, that they’re </a:t>
            </a:r>
            <a:r>
              <a:rPr lang="en-US" dirty="0" err="1"/>
              <a:t>gonna</a:t>
            </a:r>
            <a:r>
              <a:rPr lang="en-US" dirty="0"/>
              <a:t> provide us with data, so they’re trying to serve us. Whereas this hospital website is like your middle school crush. they like don’t even know we exist. They’re just trying to make this information available to the public, in whatever fashion suits them. So they can change their </a:t>
            </a:r>
            <a:r>
              <a:rPr lang="en-US" sz="1200" b="0" i="0" u="none" strike="noStrike" cap="none" dirty="0">
                <a:solidFill>
                  <a:schemeClr val="dk1"/>
                </a:solidFill>
                <a:effectLst/>
                <a:latin typeface="Calibri"/>
                <a:ea typeface="Calibri"/>
                <a:cs typeface="Calibri"/>
                <a:sym typeface="Calibri"/>
              </a:rPr>
              <a:t>formatting whenever they want. They could unify their domain names, change the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Their servers could go down, they could get too much traffic and not be able to respond to every request, tons of reasons why we might not be able to get through. There are a lot of things that are out of our control, so that’s why if we decide we want to get our own data rather than buying it, we need to have comprehensive and dynamic monitoring and error handling.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For example, if we can’t get a response because their site is down, maybe we want to wait for a bit and then try again. That’s error handling. Maybe we want to log that that happened, so that later we can realize that their site tends to go down during certain peak hours, so we should look at it in the middle of the night instead. Maybe we want to get an alert if we can’t access the site several times in a row, because that might mean they changed their domain name. Like data quality, monitoring, logging, and error handling is an absolutely critical part of data pipelines that often gets overlooked. People say that 80% of the work developers do is maintenance, so we want to do everything we can to make it as easy as possible for ourselves.</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7168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That’s why webscraping is brittle. It breaks easily. It requires constant maintenance and attention. It is needy. When we buy data from a vendor, there’s a contractual guarantee there, that they’re </a:t>
            </a:r>
            <a:r>
              <a:rPr lang="en-US" dirty="0" err="1"/>
              <a:t>gonna</a:t>
            </a:r>
            <a:r>
              <a:rPr lang="en-US" dirty="0"/>
              <a:t> provide us with data, so they’re trying to serve us. Whereas this hospital website as no obligation to us. They like don’t even know we exist. They’re just trying to make this information available to the public, in whatever fashion suits them. So they can change their </a:t>
            </a:r>
            <a:r>
              <a:rPr lang="en-US" sz="1200" b="0" i="0" u="none" strike="noStrike" cap="none" dirty="0">
                <a:solidFill>
                  <a:schemeClr val="dk1"/>
                </a:solidFill>
                <a:effectLst/>
                <a:latin typeface="Calibri"/>
                <a:ea typeface="Calibri"/>
                <a:cs typeface="Calibri"/>
                <a:sym typeface="Calibri"/>
              </a:rPr>
              <a:t>formatting whenever they want. They could unify their domain names, change the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Their servers could go down, they could get too much traffic and not be able to respond to every request, tons of reasons why we might not be able to get through. There are a lot of things that are out of our control, so that’s why if we decide we want to get our own data rather than buying it, we need to have comprehensive and dynamic monitoring and error handling.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For example, if we can’t get a response because their site is down, maybe we want to wait for a bit and then try again. That’s error handling. Maybe we want to log that that happened, so that later we can realize that their site tends to go down during certain peak hours, so we should look at it in the middle of the night instead. Maybe we want to get an alert if we can’t access the site several times in a row, because that might mean they changed their domain name. Like monitoring data quality, logging, and error handling is an absolutely critical part of data pipelines that often gets overlooked. People say that 80% of the work developers do is maintenance, so we want to do everything we can to make it as easy as possible for ourselves.</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799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we’ve got a good picture of how it all works, let’s do the fun stuff. </a:t>
            </a:r>
            <a:endParaRPr dirty="0"/>
          </a:p>
        </p:txBody>
      </p:sp>
      <p:sp>
        <p:nvSpPr>
          <p:cNvPr id="177" name="Google Shape;1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 wanted to thank </a:t>
            </a:r>
            <a:r>
              <a:rPr lang="en-US" dirty="0" err="1"/>
              <a:t>Wandie</a:t>
            </a:r>
            <a:r>
              <a:rPr lang="en-US" dirty="0"/>
              <a:t> and Melissa, for organizing our presence at this conference; Jordan, the head of my team, for pushing forward our diversity and inclusion initiatives; Rita, for joining me on the QA, and the entirety of T Rowe for giving me the chance to be here. I also wanted to recognize my manager, Howard, who’s not here right now, but whose patience, care, and dedication is the reason why I’m able to talk about data engineering in the first place. He is the great data engineer behind all of our great data scientists.</a:t>
            </a:r>
            <a:r>
              <a:rPr lang="en-US" sz="1200" b="0" i="0" u="none" strike="noStrike" cap="none" dirty="0">
                <a:solidFill>
                  <a:schemeClr val="dk1"/>
                </a:solidFill>
                <a:effectLst/>
                <a:latin typeface="Calibri"/>
                <a:cs typeface="Calibri"/>
                <a:sym typeface="Calibri"/>
              </a:rPr>
              <a:t> Lastly, </a:t>
            </a:r>
            <a:r>
              <a:rPr lang="en-US" sz="1200" b="0" i="0" u="none" strike="noStrike" cap="none" dirty="0">
                <a:solidFill>
                  <a:schemeClr val="dk1"/>
                </a:solidFill>
                <a:effectLst/>
                <a:latin typeface="Calibri"/>
                <a:ea typeface="Calibri"/>
                <a:cs typeface="Calibri"/>
                <a:sym typeface="Calibri"/>
              </a:rPr>
              <a:t>I’d like to thank you all for listening. It’s my first time giving a big talk like this, and you’ve been a great audience.</a:t>
            </a:r>
          </a:p>
          <a:p>
            <a:pPr marL="0" lvl="0" indent="0" algn="l" rtl="0">
              <a:spcBef>
                <a:spcPts val="0"/>
              </a:spcBef>
              <a:spcAft>
                <a:spcPts val="0"/>
              </a:spcAft>
              <a:buNone/>
            </a:pPr>
            <a:endParaRPr lang="en-US" dirty="0"/>
          </a:p>
        </p:txBody>
      </p:sp>
      <p:sp>
        <p:nvSpPr>
          <p:cNvPr id="188" name="Google Shape;18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All engineered systems make use of data. An app on your phone connects to a database, where it stores information, and how you’ve used it. But an application revolves human users, and the data it stores is the minimum needed to facilitate those interactions. The systems I build revolve around data. Why is that different? Well, for example, very large amounts of data might not fit on a regular computer, or be transferable through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Semi-trucks don’t play a big part in our data pipelines, but this just highlights the unique challenges faced when building systems whose sole purpose is to manage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[refine]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successful applications need to understand and interpret the human mind, the systems that I build need to understand and interpret the processes that generate the data. Maybe we’re collecting web traffic data, so there’ll be a lot more data in peak traffic hours. Maybe we’re pulling from an unreliable source, and sometimes there’ll be data missing. We need error handling to cover that, and data quality analytics that can interpret that gap for the end users of the data. That’s the kind of things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6495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now, on to the questions! Let me introduce Rita Li, a senior data scientist on our team.</a:t>
            </a:r>
            <a:endParaRPr dirty="0"/>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1782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eme Slide" type="blank">
  <p:cSld name="BLANK">
    <p:bg>
      <p:bgPr>
        <a:solidFill>
          <a:srgbClr val="FFFFFF"/>
        </a:solidFill>
        <a:effectLst/>
      </p:bgPr>
    </p:bg>
    <p:spTree>
      <p:nvGrpSpPr>
        <p:cNvPr id="1" name="Shape 12"/>
        <p:cNvGrpSpPr/>
        <p:nvPr/>
      </p:nvGrpSpPr>
      <p:grpSpPr>
        <a:xfrm>
          <a:off x="0" y="0"/>
          <a:ext cx="0" cy="0"/>
          <a:chOff x="0" y="0"/>
          <a:chExt cx="0" cy="0"/>
        </a:xfrm>
      </p:grpSpPr>
      <p:sp>
        <p:nvSpPr>
          <p:cNvPr id="13" name="Google Shape;13;p14"/>
          <p:cNvSpPr/>
          <p:nvPr/>
        </p:nvSpPr>
        <p:spPr>
          <a:xfrm>
            <a:off x="5375920" y="3068960"/>
            <a:ext cx="936104" cy="4320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4" name="Google Shape;14;p14"/>
          <p:cNvSpPr/>
          <p:nvPr/>
        </p:nvSpPr>
        <p:spPr>
          <a:xfrm>
            <a:off x="4713310" y="5308578"/>
            <a:ext cx="3614937" cy="7127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15" name="Google Shape;15;p14" descr="Icon&#10;&#10;Description automatically generated"/>
          <p:cNvPicPr preferRelativeResize="0"/>
          <p:nvPr/>
        </p:nvPicPr>
        <p:blipFill rotWithShape="1">
          <a:blip r:embed="rId2">
            <a:alphaModFix/>
          </a:blip>
          <a:srcRect/>
          <a:stretch/>
        </p:blipFill>
        <p:spPr>
          <a:xfrm>
            <a:off x="1055440" y="4673578"/>
            <a:ext cx="2808312" cy="932994"/>
          </a:xfrm>
          <a:prstGeom prst="rect">
            <a:avLst/>
          </a:prstGeom>
          <a:noFill/>
          <a:ln>
            <a:noFill/>
          </a:ln>
        </p:spPr>
      </p:pic>
      <p:pic>
        <p:nvPicPr>
          <p:cNvPr id="16" name="Google Shape;16;p1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rgbClr val="FFFFFF"/>
        </a:solidFill>
        <a:effectLst/>
      </p:bgPr>
    </p:bg>
    <p:spTree>
      <p:nvGrpSpPr>
        <p:cNvPr id="1" name="Shape 97"/>
        <p:cNvGrpSpPr/>
        <p:nvPr/>
      </p:nvGrpSpPr>
      <p:grpSpPr>
        <a:xfrm>
          <a:off x="0" y="0"/>
          <a:ext cx="0" cy="0"/>
          <a:chOff x="0" y="0"/>
          <a:chExt cx="0" cy="0"/>
        </a:xfrm>
      </p:grpSpPr>
      <p:pic>
        <p:nvPicPr>
          <p:cNvPr id="98" name="Google Shape;98;p26"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99" name="Google Shape;99;p26"/>
          <p:cNvSpPr txBox="1">
            <a:spLocks noGrp="1"/>
          </p:cNvSpPr>
          <p:nvPr>
            <p:ph type="title"/>
          </p:nvPr>
        </p:nvSpPr>
        <p:spPr>
          <a:xfrm>
            <a:off x="647700" y="1353109"/>
            <a:ext cx="10896600"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6"/>
          <p:cNvSpPr txBox="1">
            <a:spLocks noGrp="1"/>
          </p:cNvSpPr>
          <p:nvPr>
            <p:ph type="body" idx="1"/>
          </p:nvPr>
        </p:nvSpPr>
        <p:spPr>
          <a:xfrm>
            <a:off x="647700" y="2852936"/>
            <a:ext cx="10896600" cy="3622711"/>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
  <p:cSld name="Two Column">
    <p:bg>
      <p:bgPr>
        <a:solidFill>
          <a:srgbClr val="FFFFFF"/>
        </a:solidFill>
        <a:effectLst/>
      </p:bgPr>
    </p:bg>
    <p:spTree>
      <p:nvGrpSpPr>
        <p:cNvPr id="1" name="Shape 101"/>
        <p:cNvGrpSpPr/>
        <p:nvPr/>
      </p:nvGrpSpPr>
      <p:grpSpPr>
        <a:xfrm>
          <a:off x="0" y="0"/>
          <a:ext cx="0" cy="0"/>
          <a:chOff x="0" y="0"/>
          <a:chExt cx="0" cy="0"/>
        </a:xfrm>
      </p:grpSpPr>
      <p:pic>
        <p:nvPicPr>
          <p:cNvPr id="102" name="Google Shape;102;p27"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03" name="Google Shape;103;p27"/>
          <p:cNvSpPr txBox="1">
            <a:spLocks noGrp="1"/>
          </p:cNvSpPr>
          <p:nvPr>
            <p:ph type="body" idx="1"/>
          </p:nvPr>
        </p:nvSpPr>
        <p:spPr>
          <a:xfrm>
            <a:off x="6189714" y="2852936"/>
            <a:ext cx="5354586" cy="3752057"/>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7"/>
          <p:cNvSpPr txBox="1">
            <a:spLocks noGrp="1"/>
          </p:cNvSpPr>
          <p:nvPr>
            <p:ph type="body" idx="2"/>
          </p:nvPr>
        </p:nvSpPr>
        <p:spPr>
          <a:xfrm>
            <a:off x="647701" y="2852937"/>
            <a:ext cx="5354586" cy="3752057"/>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7"/>
          <p:cNvSpPr txBox="1">
            <a:spLocks noGrp="1"/>
          </p:cNvSpPr>
          <p:nvPr>
            <p:ph type="title"/>
          </p:nvPr>
        </p:nvSpPr>
        <p:spPr>
          <a:xfrm>
            <a:off x="647700" y="1353109"/>
            <a:ext cx="10896600"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
  <p:cSld name="Three Column">
    <p:bg>
      <p:bgPr>
        <a:solidFill>
          <a:srgbClr val="FFFFFF"/>
        </a:solidFill>
        <a:effectLst/>
      </p:bgPr>
    </p:bg>
    <p:spTree>
      <p:nvGrpSpPr>
        <p:cNvPr id="1" name="Shape 106"/>
        <p:cNvGrpSpPr/>
        <p:nvPr/>
      </p:nvGrpSpPr>
      <p:grpSpPr>
        <a:xfrm>
          <a:off x="0" y="0"/>
          <a:ext cx="0" cy="0"/>
          <a:chOff x="0" y="0"/>
          <a:chExt cx="0" cy="0"/>
        </a:xfrm>
      </p:grpSpPr>
      <p:pic>
        <p:nvPicPr>
          <p:cNvPr id="107" name="Google Shape;107;p28"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08" name="Google Shape;108;p28"/>
          <p:cNvSpPr txBox="1">
            <a:spLocks noGrp="1"/>
          </p:cNvSpPr>
          <p:nvPr>
            <p:ph type="body" idx="1"/>
          </p:nvPr>
        </p:nvSpPr>
        <p:spPr>
          <a:xfrm>
            <a:off x="4386907" y="2852935"/>
            <a:ext cx="3432075"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2"/>
          </p:nvPr>
        </p:nvSpPr>
        <p:spPr>
          <a:xfrm>
            <a:off x="767408" y="2852936"/>
            <a:ext cx="3432075"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8"/>
          <p:cNvSpPr txBox="1">
            <a:spLocks noGrp="1"/>
          </p:cNvSpPr>
          <p:nvPr>
            <p:ph type="body" idx="3"/>
          </p:nvPr>
        </p:nvSpPr>
        <p:spPr>
          <a:xfrm>
            <a:off x="8014690" y="2852935"/>
            <a:ext cx="3432076"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title"/>
          </p:nvPr>
        </p:nvSpPr>
        <p:spPr>
          <a:xfrm>
            <a:off x="756321" y="1353109"/>
            <a:ext cx="10679359"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 with Subheads">
  <p:cSld name="Three Column with Subheads">
    <p:bg>
      <p:bgPr>
        <a:solidFill>
          <a:srgbClr val="FFFFFF"/>
        </a:solidFill>
        <a:effectLst/>
      </p:bgPr>
    </p:bg>
    <p:spTree>
      <p:nvGrpSpPr>
        <p:cNvPr id="1" name="Shape 112"/>
        <p:cNvGrpSpPr/>
        <p:nvPr/>
      </p:nvGrpSpPr>
      <p:grpSpPr>
        <a:xfrm>
          <a:off x="0" y="0"/>
          <a:ext cx="0" cy="0"/>
          <a:chOff x="0" y="0"/>
          <a:chExt cx="0" cy="0"/>
        </a:xfrm>
      </p:grpSpPr>
      <p:pic>
        <p:nvPicPr>
          <p:cNvPr id="113" name="Google Shape;113;p29"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14" name="Google Shape;114;p29"/>
          <p:cNvSpPr txBox="1">
            <a:spLocks noGrp="1"/>
          </p:cNvSpPr>
          <p:nvPr>
            <p:ph type="body" idx="1"/>
          </p:nvPr>
        </p:nvSpPr>
        <p:spPr>
          <a:xfrm>
            <a:off x="749864" y="2761109"/>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5" name="Google Shape;115;p29"/>
          <p:cNvSpPr txBox="1">
            <a:spLocks noGrp="1"/>
          </p:cNvSpPr>
          <p:nvPr>
            <p:ph type="body" idx="2"/>
          </p:nvPr>
        </p:nvSpPr>
        <p:spPr>
          <a:xfrm>
            <a:off x="749864" y="3429000"/>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9"/>
          <p:cNvSpPr txBox="1">
            <a:spLocks noGrp="1"/>
          </p:cNvSpPr>
          <p:nvPr>
            <p:ph type="body" idx="3"/>
          </p:nvPr>
        </p:nvSpPr>
        <p:spPr>
          <a:xfrm>
            <a:off x="4369364" y="2754483"/>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7" name="Google Shape;117;p29"/>
          <p:cNvSpPr txBox="1">
            <a:spLocks noGrp="1"/>
          </p:cNvSpPr>
          <p:nvPr>
            <p:ph type="body" idx="4"/>
          </p:nvPr>
        </p:nvSpPr>
        <p:spPr>
          <a:xfrm>
            <a:off x="4369364" y="3415072"/>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9"/>
          <p:cNvSpPr txBox="1">
            <a:spLocks noGrp="1"/>
          </p:cNvSpPr>
          <p:nvPr>
            <p:ph type="body" idx="5"/>
          </p:nvPr>
        </p:nvSpPr>
        <p:spPr>
          <a:xfrm>
            <a:off x="7992516" y="2754483"/>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9" name="Google Shape;119;p29"/>
          <p:cNvSpPr txBox="1">
            <a:spLocks noGrp="1"/>
          </p:cNvSpPr>
          <p:nvPr>
            <p:ph type="body" idx="6"/>
          </p:nvPr>
        </p:nvSpPr>
        <p:spPr>
          <a:xfrm>
            <a:off x="7992516" y="3429001"/>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9"/>
          <p:cNvSpPr txBox="1">
            <a:spLocks noGrp="1"/>
          </p:cNvSpPr>
          <p:nvPr>
            <p:ph type="title"/>
          </p:nvPr>
        </p:nvSpPr>
        <p:spPr>
          <a:xfrm>
            <a:off x="756321" y="1353109"/>
            <a:ext cx="10679359"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hart- Left">
  <p:cSld name="Content with Chart- Left">
    <p:bg>
      <p:bgPr>
        <a:solidFill>
          <a:srgbClr val="FFFFFF"/>
        </a:solidFill>
        <a:effectLst/>
      </p:bgPr>
    </p:bg>
    <p:spTree>
      <p:nvGrpSpPr>
        <p:cNvPr id="1" name="Shape 121"/>
        <p:cNvGrpSpPr/>
        <p:nvPr/>
      </p:nvGrpSpPr>
      <p:grpSpPr>
        <a:xfrm>
          <a:off x="0" y="0"/>
          <a:ext cx="0" cy="0"/>
          <a:chOff x="0" y="0"/>
          <a:chExt cx="0" cy="0"/>
        </a:xfrm>
      </p:grpSpPr>
      <p:sp>
        <p:nvSpPr>
          <p:cNvPr id="122" name="Google Shape;122;p30"/>
          <p:cNvSpPr txBox="1">
            <a:spLocks noGrp="1"/>
          </p:cNvSpPr>
          <p:nvPr>
            <p:ph type="title"/>
          </p:nvPr>
        </p:nvSpPr>
        <p:spPr>
          <a:xfrm>
            <a:off x="7010400" y="1606385"/>
            <a:ext cx="4533900"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0"/>
          <p:cNvSpPr txBox="1">
            <a:spLocks noGrp="1"/>
          </p:cNvSpPr>
          <p:nvPr>
            <p:ph type="body" idx="1"/>
          </p:nvPr>
        </p:nvSpPr>
        <p:spPr>
          <a:xfrm>
            <a:off x="647700" y="1606386"/>
            <a:ext cx="5943598" cy="4774942"/>
          </a:xfrm>
          <a:prstGeom prst="rect">
            <a:avLst/>
          </a:prstGeom>
          <a:noFill/>
          <a:ln>
            <a:noFill/>
          </a:ln>
        </p:spPr>
        <p:txBody>
          <a:bodyPr spcFirstLastPara="1" wrap="square" lIns="0" tIns="0" rIns="0" bIns="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4" name="Google Shape;124;p30"/>
          <p:cNvSpPr txBox="1">
            <a:spLocks noGrp="1"/>
          </p:cNvSpPr>
          <p:nvPr>
            <p:ph type="body" idx="2"/>
          </p:nvPr>
        </p:nvSpPr>
        <p:spPr>
          <a:xfrm>
            <a:off x="7010401" y="3073235"/>
            <a:ext cx="4533899" cy="330809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125" name="Google Shape;125;p30"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17"/>
        <p:cNvGrpSpPr/>
        <p:nvPr/>
      </p:nvGrpSpPr>
      <p:grpSpPr>
        <a:xfrm>
          <a:off x="0" y="0"/>
          <a:ext cx="0" cy="0"/>
          <a:chOff x="0" y="0"/>
          <a:chExt cx="0" cy="0"/>
        </a:xfrm>
      </p:grpSpPr>
      <p:pic>
        <p:nvPicPr>
          <p:cNvPr id="18" name="Google Shape;18;p15" descr="Logo, company nam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9" name="Google Shape;19;p15"/>
          <p:cNvSpPr txBox="1">
            <a:spLocks noGrp="1"/>
          </p:cNvSpPr>
          <p:nvPr>
            <p:ph type="ctrTitle"/>
          </p:nvPr>
        </p:nvSpPr>
        <p:spPr>
          <a:xfrm>
            <a:off x="647700" y="3795117"/>
            <a:ext cx="10896600" cy="904875"/>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1"/>
              </a:buClr>
              <a:buSzPts val="6000"/>
              <a:buFont typeface="Proxima Nov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5"/>
          <p:cNvSpPr txBox="1">
            <a:spLocks noGrp="1"/>
          </p:cNvSpPr>
          <p:nvPr>
            <p:ph type="subTitle" idx="1"/>
          </p:nvPr>
        </p:nvSpPr>
        <p:spPr>
          <a:xfrm>
            <a:off x="1562100" y="4852392"/>
            <a:ext cx="9067800" cy="304800"/>
          </a:xfrm>
          <a:prstGeom prst="rect">
            <a:avLst/>
          </a:prstGeom>
          <a:noFill/>
          <a:ln>
            <a:noFill/>
          </a:ln>
        </p:spPr>
        <p:txBody>
          <a:bodyPr spcFirstLastPara="1" wrap="square" lIns="0" tIns="0" rIns="0" bIns="0" anchor="t" anchorCtr="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rgbClr val="000000"/>
              </a:buClr>
              <a:buSzPts val="2000"/>
              <a:buNone/>
              <a:defRPr sz="2000"/>
            </a:lvl2pPr>
            <a:lvl3pPr lvl="2" algn="ctr">
              <a:lnSpc>
                <a:spcPct val="90000"/>
              </a:lnSpc>
              <a:spcBef>
                <a:spcPts val="500"/>
              </a:spcBef>
              <a:spcAft>
                <a:spcPts val="0"/>
              </a:spcAft>
              <a:buClr>
                <a:srgbClr val="000000"/>
              </a:buClr>
              <a:buSzPts val="1800"/>
              <a:buNone/>
              <a:defRPr sz="1800"/>
            </a:lvl3pPr>
            <a:lvl4pPr lvl="3" algn="ctr">
              <a:lnSpc>
                <a:spcPct val="90000"/>
              </a:lnSpc>
              <a:spcBef>
                <a:spcPts val="500"/>
              </a:spcBef>
              <a:spcAft>
                <a:spcPts val="0"/>
              </a:spcAft>
              <a:buClr>
                <a:srgbClr val="000000"/>
              </a:buClr>
              <a:buSzPts val="1600"/>
              <a:buNone/>
              <a:defRPr sz="1600"/>
            </a:lvl4pPr>
            <a:lvl5pPr lvl="4" algn="ctr">
              <a:lnSpc>
                <a:spcPct val="90000"/>
              </a:lnSpc>
              <a:spcBef>
                <a:spcPts val="500"/>
              </a:spcBef>
              <a:spcAft>
                <a:spcPts val="0"/>
              </a:spcAft>
              <a:buClr>
                <a:srgbClr val="00000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3">
  <p:cSld name="Divider - 3">
    <p:bg>
      <p:bgPr>
        <a:solidFill>
          <a:srgbClr val="FFFFFF"/>
        </a:solidFill>
        <a:effectLst/>
      </p:bgPr>
    </p:bg>
    <p:spTree>
      <p:nvGrpSpPr>
        <p:cNvPr id="1" name="Shape 21"/>
        <p:cNvGrpSpPr/>
        <p:nvPr/>
      </p:nvGrpSpPr>
      <p:grpSpPr>
        <a:xfrm>
          <a:off x="0" y="0"/>
          <a:ext cx="0" cy="0"/>
          <a:chOff x="0" y="0"/>
          <a:chExt cx="0" cy="0"/>
        </a:xfrm>
      </p:grpSpPr>
      <p:pic>
        <p:nvPicPr>
          <p:cNvPr id="22" name="Google Shape;22;p16" descr="A picture containing chart&#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 name="Google Shape;23;p16"/>
          <p:cNvSpPr txBox="1">
            <a:spLocks noGrp="1"/>
          </p:cNvSpPr>
          <p:nvPr>
            <p:ph type="ctrTitle"/>
          </p:nvPr>
        </p:nvSpPr>
        <p:spPr>
          <a:xfrm>
            <a:off x="5015880" y="2030016"/>
            <a:ext cx="5592316" cy="184097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00"/>
              </a:buClr>
              <a:buSzPts val="6000"/>
              <a:buFont typeface="Proxima Nova"/>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subTitle" idx="1"/>
          </p:nvPr>
        </p:nvSpPr>
        <p:spPr>
          <a:xfrm>
            <a:off x="5111130" y="4190256"/>
            <a:ext cx="5497066" cy="504056"/>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rgbClr val="000000"/>
              </a:buClr>
              <a:buSzPts val="2000"/>
              <a:buNone/>
              <a:defRPr sz="2000"/>
            </a:lvl2pPr>
            <a:lvl3pPr lvl="2" algn="ctr">
              <a:lnSpc>
                <a:spcPct val="90000"/>
              </a:lnSpc>
              <a:spcBef>
                <a:spcPts val="500"/>
              </a:spcBef>
              <a:spcAft>
                <a:spcPts val="0"/>
              </a:spcAft>
              <a:buClr>
                <a:srgbClr val="000000"/>
              </a:buClr>
              <a:buSzPts val="1800"/>
              <a:buNone/>
              <a:defRPr sz="1800"/>
            </a:lvl3pPr>
            <a:lvl4pPr lvl="3" algn="ctr">
              <a:lnSpc>
                <a:spcPct val="90000"/>
              </a:lnSpc>
              <a:spcBef>
                <a:spcPts val="500"/>
              </a:spcBef>
              <a:spcAft>
                <a:spcPts val="0"/>
              </a:spcAft>
              <a:buClr>
                <a:srgbClr val="000000"/>
              </a:buClr>
              <a:buSzPts val="1600"/>
              <a:buNone/>
              <a:defRPr sz="1600"/>
            </a:lvl4pPr>
            <a:lvl5pPr lvl="4" algn="ctr">
              <a:lnSpc>
                <a:spcPct val="90000"/>
              </a:lnSpc>
              <a:spcBef>
                <a:spcPts val="500"/>
              </a:spcBef>
              <a:spcAft>
                <a:spcPts val="0"/>
              </a:spcAft>
              <a:buClr>
                <a:srgbClr val="00000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 with Subheads">
  <p:cSld name="Two Column with Subheads">
    <p:bg>
      <p:bgPr>
        <a:solidFill>
          <a:srgbClr val="FFFFFF"/>
        </a:solidFill>
        <a:effectLst/>
      </p:bgPr>
    </p:bg>
    <p:spTree>
      <p:nvGrpSpPr>
        <p:cNvPr id="1" name="Shape 27"/>
        <p:cNvGrpSpPr/>
        <p:nvPr/>
      </p:nvGrpSpPr>
      <p:grpSpPr>
        <a:xfrm>
          <a:off x="0" y="0"/>
          <a:ext cx="0" cy="0"/>
          <a:chOff x="0" y="0"/>
          <a:chExt cx="0" cy="0"/>
        </a:xfrm>
      </p:grpSpPr>
      <p:pic>
        <p:nvPicPr>
          <p:cNvPr id="28" name="Google Shape;28;p18"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29" name="Google Shape;29;p18"/>
          <p:cNvSpPr txBox="1">
            <a:spLocks noGrp="1"/>
          </p:cNvSpPr>
          <p:nvPr>
            <p:ph type="body" idx="1"/>
          </p:nvPr>
        </p:nvSpPr>
        <p:spPr>
          <a:xfrm>
            <a:off x="647700" y="2833116"/>
            <a:ext cx="5354590" cy="523875"/>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Clr>
                <a:srgbClr val="00B0F0"/>
              </a:buClr>
              <a:buSzPts val="2400"/>
              <a:buNone/>
              <a:defRPr sz="2400" b="1">
                <a:solidFill>
                  <a:srgbClr val="00B0F0"/>
                </a:solidFill>
              </a:defRPr>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18"/>
          <p:cNvSpPr txBox="1">
            <a:spLocks noGrp="1"/>
          </p:cNvSpPr>
          <p:nvPr>
            <p:ph type="body" idx="2"/>
          </p:nvPr>
        </p:nvSpPr>
        <p:spPr>
          <a:xfrm>
            <a:off x="647700" y="3501007"/>
            <a:ext cx="5354590" cy="2808313"/>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8"/>
          <p:cNvSpPr txBox="1">
            <a:spLocks noGrp="1"/>
          </p:cNvSpPr>
          <p:nvPr>
            <p:ph type="body" idx="3"/>
          </p:nvPr>
        </p:nvSpPr>
        <p:spPr>
          <a:xfrm>
            <a:off x="6189708" y="2833116"/>
            <a:ext cx="5354589" cy="523876"/>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Clr>
                <a:srgbClr val="00B0F0"/>
              </a:buClr>
              <a:buSzPts val="2400"/>
              <a:buNone/>
              <a:defRPr sz="2400" b="1">
                <a:solidFill>
                  <a:srgbClr val="00B0F0"/>
                </a:solidFill>
              </a:defRPr>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18"/>
          <p:cNvSpPr txBox="1">
            <a:spLocks noGrp="1"/>
          </p:cNvSpPr>
          <p:nvPr>
            <p:ph type="body" idx="4"/>
          </p:nvPr>
        </p:nvSpPr>
        <p:spPr>
          <a:xfrm>
            <a:off x="6189708" y="3501008"/>
            <a:ext cx="5354590" cy="280831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title"/>
          </p:nvPr>
        </p:nvSpPr>
        <p:spPr>
          <a:xfrm>
            <a:off x="647701" y="1353109"/>
            <a:ext cx="10896596"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hart- Right" type="objTx">
  <p:cSld name="OBJECT_WITH_CAPTION_TEXT">
    <p:bg>
      <p:bgPr>
        <a:solidFill>
          <a:srgbClr val="FFFFFF"/>
        </a:solidFill>
        <a:effectLst/>
      </p:bgPr>
    </p:bg>
    <p:spTree>
      <p:nvGrpSpPr>
        <p:cNvPr id="1" name="Shape 34"/>
        <p:cNvGrpSpPr/>
        <p:nvPr/>
      </p:nvGrpSpPr>
      <p:grpSpPr>
        <a:xfrm>
          <a:off x="0" y="0"/>
          <a:ext cx="0" cy="0"/>
          <a:chOff x="0" y="0"/>
          <a:chExt cx="0" cy="0"/>
        </a:xfrm>
      </p:grpSpPr>
      <p:pic>
        <p:nvPicPr>
          <p:cNvPr id="35" name="Google Shape;35;p19"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
        <p:nvSpPr>
          <p:cNvPr id="36" name="Google Shape;36;p19"/>
          <p:cNvSpPr txBox="1">
            <a:spLocks noGrp="1"/>
          </p:cNvSpPr>
          <p:nvPr>
            <p:ph type="title"/>
          </p:nvPr>
        </p:nvSpPr>
        <p:spPr>
          <a:xfrm>
            <a:off x="647700" y="1458094"/>
            <a:ext cx="4533900"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5600700" y="1458095"/>
            <a:ext cx="5943598" cy="4923234"/>
          </a:xfrm>
          <a:prstGeom prst="rect">
            <a:avLst/>
          </a:prstGeom>
          <a:noFill/>
          <a:ln>
            <a:noFill/>
          </a:ln>
        </p:spPr>
        <p:txBody>
          <a:bodyPr spcFirstLastPara="1" wrap="square" lIns="0" tIns="0" rIns="0" bIns="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8" name="Google Shape;38;p19"/>
          <p:cNvSpPr txBox="1">
            <a:spLocks noGrp="1"/>
          </p:cNvSpPr>
          <p:nvPr>
            <p:ph type="body" idx="2"/>
          </p:nvPr>
        </p:nvSpPr>
        <p:spPr>
          <a:xfrm>
            <a:off x="647701" y="2924944"/>
            <a:ext cx="4533899" cy="35596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 Right">
  <p:cSld name="Picture - Right">
    <p:bg>
      <p:bgPr>
        <a:solidFill>
          <a:srgbClr val="FFFFFF"/>
        </a:solidFill>
        <a:effectLst/>
      </p:bgPr>
    </p:bg>
    <p:spTree>
      <p:nvGrpSpPr>
        <p:cNvPr id="1" name="Shape 39"/>
        <p:cNvGrpSpPr/>
        <p:nvPr/>
      </p:nvGrpSpPr>
      <p:grpSpPr>
        <a:xfrm>
          <a:off x="0" y="0"/>
          <a:ext cx="0" cy="0"/>
          <a:chOff x="0" y="0"/>
          <a:chExt cx="0" cy="0"/>
        </a:xfrm>
      </p:grpSpPr>
      <p:sp>
        <p:nvSpPr>
          <p:cNvPr id="40" name="Google Shape;40;p20"/>
          <p:cNvSpPr>
            <a:spLocks noGrp="1"/>
          </p:cNvSpPr>
          <p:nvPr>
            <p:ph type="pic" idx="2"/>
          </p:nvPr>
        </p:nvSpPr>
        <p:spPr>
          <a:xfrm>
            <a:off x="5600700" y="1575555"/>
            <a:ext cx="5943599" cy="4733765"/>
          </a:xfrm>
          <a:prstGeom prst="rect">
            <a:avLst/>
          </a:prstGeom>
          <a:noFill/>
          <a:ln>
            <a:noFill/>
          </a:ln>
        </p:spPr>
      </p:sp>
      <p:sp>
        <p:nvSpPr>
          <p:cNvPr id="41" name="Google Shape;41;p20"/>
          <p:cNvSpPr txBox="1">
            <a:spLocks noGrp="1"/>
          </p:cNvSpPr>
          <p:nvPr>
            <p:ph type="title"/>
          </p:nvPr>
        </p:nvSpPr>
        <p:spPr>
          <a:xfrm>
            <a:off x="647701" y="1575555"/>
            <a:ext cx="4533899"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647701" y="3042405"/>
            <a:ext cx="4533899" cy="326691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43" name="Google Shape;43;p20"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ople">
  <p:cSld name="People">
    <p:bg>
      <p:bgPr>
        <a:solidFill>
          <a:srgbClr val="FFFFFF"/>
        </a:solidFill>
        <a:effectLst/>
      </p:bgPr>
    </p:bg>
    <p:spTree>
      <p:nvGrpSpPr>
        <p:cNvPr id="1" name="Shape 49"/>
        <p:cNvGrpSpPr/>
        <p:nvPr/>
      </p:nvGrpSpPr>
      <p:grpSpPr>
        <a:xfrm>
          <a:off x="0" y="0"/>
          <a:ext cx="0" cy="0"/>
          <a:chOff x="0" y="0"/>
          <a:chExt cx="0" cy="0"/>
        </a:xfrm>
      </p:grpSpPr>
      <p:pic>
        <p:nvPicPr>
          <p:cNvPr id="50" name="Google Shape;50;p22" descr="Shape&#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1" name="Google Shape;51;p22"/>
          <p:cNvSpPr txBox="1">
            <a:spLocks noGrp="1"/>
          </p:cNvSpPr>
          <p:nvPr>
            <p:ph type="title"/>
          </p:nvPr>
        </p:nvSpPr>
        <p:spPr>
          <a:xfrm>
            <a:off x="647700" y="647700"/>
            <a:ext cx="10896600" cy="1333500"/>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5400"/>
              <a:buFont typeface="Proxima Nov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2"/>
          <p:cNvSpPr>
            <a:spLocks noGrp="1"/>
          </p:cNvSpPr>
          <p:nvPr>
            <p:ph type="pic" idx="2"/>
          </p:nvPr>
        </p:nvSpPr>
        <p:spPr>
          <a:xfrm>
            <a:off x="1808919" y="2311524"/>
            <a:ext cx="1335162" cy="1333500"/>
          </a:xfrm>
          <a:prstGeom prst="rect">
            <a:avLst/>
          </a:prstGeom>
          <a:noFill/>
          <a:ln>
            <a:noFill/>
          </a:ln>
        </p:spPr>
      </p:sp>
      <p:sp>
        <p:nvSpPr>
          <p:cNvPr id="53" name="Google Shape;53;p22"/>
          <p:cNvSpPr txBox="1">
            <a:spLocks noGrp="1"/>
          </p:cNvSpPr>
          <p:nvPr>
            <p:ph type="body" idx="1"/>
          </p:nvPr>
        </p:nvSpPr>
        <p:spPr>
          <a:xfrm>
            <a:off x="1127448" y="3806825"/>
            <a:ext cx="2799523" cy="1566863"/>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lt1"/>
              </a:buClr>
              <a:buSzPts val="1800"/>
              <a:buNone/>
              <a:defRPr sz="1800" b="0" i="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a:spLocks noGrp="1"/>
          </p:cNvSpPr>
          <p:nvPr>
            <p:ph type="pic" idx="3"/>
          </p:nvPr>
        </p:nvSpPr>
        <p:spPr>
          <a:xfrm>
            <a:off x="5427955" y="2311524"/>
            <a:ext cx="1335162" cy="1333500"/>
          </a:xfrm>
          <a:prstGeom prst="rect">
            <a:avLst/>
          </a:prstGeom>
          <a:noFill/>
          <a:ln>
            <a:noFill/>
          </a:ln>
        </p:spPr>
      </p:sp>
      <p:sp>
        <p:nvSpPr>
          <p:cNvPr id="55" name="Google Shape;55;p22"/>
          <p:cNvSpPr txBox="1">
            <a:spLocks noGrp="1"/>
          </p:cNvSpPr>
          <p:nvPr>
            <p:ph type="body" idx="4"/>
          </p:nvPr>
        </p:nvSpPr>
        <p:spPr>
          <a:xfrm>
            <a:off x="4696238" y="3806825"/>
            <a:ext cx="2799523" cy="1566863"/>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lt1"/>
              </a:buClr>
              <a:buSzPts val="1800"/>
              <a:buNone/>
              <a:defRPr sz="1800" b="0" i="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2"/>
          <p:cNvSpPr>
            <a:spLocks noGrp="1"/>
          </p:cNvSpPr>
          <p:nvPr>
            <p:ph type="pic" idx="5"/>
          </p:nvPr>
        </p:nvSpPr>
        <p:spPr>
          <a:xfrm>
            <a:off x="9047919" y="2311524"/>
            <a:ext cx="1335162" cy="1333500"/>
          </a:xfrm>
          <a:prstGeom prst="rect">
            <a:avLst/>
          </a:prstGeom>
          <a:noFill/>
          <a:ln>
            <a:noFill/>
          </a:ln>
        </p:spPr>
      </p:sp>
      <p:sp>
        <p:nvSpPr>
          <p:cNvPr id="57" name="Google Shape;57;p22"/>
          <p:cNvSpPr txBox="1">
            <a:spLocks noGrp="1"/>
          </p:cNvSpPr>
          <p:nvPr>
            <p:ph type="body" idx="6"/>
          </p:nvPr>
        </p:nvSpPr>
        <p:spPr>
          <a:xfrm>
            <a:off x="8315738" y="3806825"/>
            <a:ext cx="2799523" cy="1566863"/>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lt1"/>
              </a:buClr>
              <a:buSzPts val="1800"/>
              <a:buNone/>
              <a:defRPr sz="1800" b="0" i="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8" name="Google Shape;58;p22"/>
          <p:cNvPicPr preferRelativeResize="0"/>
          <p:nvPr/>
        </p:nvPicPr>
        <p:blipFill rotWithShape="1">
          <a:blip r:embed="rId3">
            <a:alphaModFix/>
          </a:blip>
          <a:srcRect/>
          <a:stretch/>
        </p:blipFill>
        <p:spPr>
          <a:xfrm>
            <a:off x="263352" y="6057336"/>
            <a:ext cx="1080120" cy="483636"/>
          </a:xfrm>
          <a:prstGeom prst="rect">
            <a:avLst/>
          </a:prstGeom>
          <a:noFill/>
          <a:ln>
            <a:noFill/>
          </a:ln>
        </p:spPr>
      </p:pic>
      <p:pic>
        <p:nvPicPr>
          <p:cNvPr id="59" name="Google Shape;59;p22"/>
          <p:cNvPicPr preferRelativeResize="0"/>
          <p:nvPr/>
        </p:nvPicPr>
        <p:blipFill rotWithShape="1">
          <a:blip r:embed="rId4">
            <a:alphaModFix/>
          </a:blip>
          <a:srcRect/>
          <a:stretch/>
        </p:blipFill>
        <p:spPr>
          <a:xfrm>
            <a:off x="11136560" y="6179770"/>
            <a:ext cx="836645" cy="463303"/>
          </a:xfrm>
          <a:prstGeom prst="rect">
            <a:avLst/>
          </a:prstGeom>
          <a:noFill/>
          <a:ln>
            <a:noFill/>
          </a:ln>
        </p:spPr>
      </p:pic>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s + Captions">
  <p:cSld name="Pictures + Captions">
    <p:bg>
      <p:bgPr>
        <a:solidFill>
          <a:srgbClr val="FFFFFF"/>
        </a:solidFill>
        <a:effectLst/>
      </p:bgPr>
    </p:bg>
    <p:spTree>
      <p:nvGrpSpPr>
        <p:cNvPr id="1" name="Shape 60"/>
        <p:cNvGrpSpPr/>
        <p:nvPr/>
      </p:nvGrpSpPr>
      <p:grpSpPr>
        <a:xfrm>
          <a:off x="0" y="0"/>
          <a:ext cx="0" cy="0"/>
          <a:chOff x="0" y="0"/>
          <a:chExt cx="0" cy="0"/>
        </a:xfrm>
      </p:grpSpPr>
      <p:sp>
        <p:nvSpPr>
          <p:cNvPr id="61" name="Google Shape;61;p23"/>
          <p:cNvSpPr>
            <a:spLocks noGrp="1"/>
          </p:cNvSpPr>
          <p:nvPr>
            <p:ph type="pic" idx="2"/>
          </p:nvPr>
        </p:nvSpPr>
        <p:spPr>
          <a:xfrm>
            <a:off x="657741" y="647700"/>
            <a:ext cx="2605582" cy="3429000"/>
          </a:xfrm>
          <a:prstGeom prst="rect">
            <a:avLst/>
          </a:prstGeom>
          <a:noFill/>
          <a:ln>
            <a:noFill/>
          </a:ln>
        </p:spPr>
      </p:sp>
      <p:sp>
        <p:nvSpPr>
          <p:cNvPr id="62" name="Google Shape;62;p23"/>
          <p:cNvSpPr txBox="1">
            <a:spLocks noGrp="1"/>
          </p:cNvSpPr>
          <p:nvPr>
            <p:ph type="body" idx="1"/>
          </p:nvPr>
        </p:nvSpPr>
        <p:spPr>
          <a:xfrm>
            <a:off x="647701" y="4214812"/>
            <a:ext cx="2615622"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3"/>
          <p:cNvSpPr>
            <a:spLocks noGrp="1"/>
          </p:cNvSpPr>
          <p:nvPr>
            <p:ph type="pic" idx="3"/>
          </p:nvPr>
        </p:nvSpPr>
        <p:spPr>
          <a:xfrm>
            <a:off x="8938718" y="647700"/>
            <a:ext cx="2605582" cy="3429000"/>
          </a:xfrm>
          <a:prstGeom prst="rect">
            <a:avLst/>
          </a:prstGeom>
          <a:noFill/>
          <a:ln>
            <a:noFill/>
          </a:ln>
        </p:spPr>
      </p:sp>
      <p:sp>
        <p:nvSpPr>
          <p:cNvPr id="64" name="Google Shape;64;p23"/>
          <p:cNvSpPr>
            <a:spLocks noGrp="1"/>
          </p:cNvSpPr>
          <p:nvPr>
            <p:ph type="pic" idx="4"/>
          </p:nvPr>
        </p:nvSpPr>
        <p:spPr>
          <a:xfrm>
            <a:off x="6178393" y="647700"/>
            <a:ext cx="2605582" cy="3429000"/>
          </a:xfrm>
          <a:prstGeom prst="rect">
            <a:avLst/>
          </a:prstGeom>
          <a:noFill/>
          <a:ln>
            <a:noFill/>
          </a:ln>
        </p:spPr>
      </p:sp>
      <p:sp>
        <p:nvSpPr>
          <p:cNvPr id="65" name="Google Shape;65;p23"/>
          <p:cNvSpPr>
            <a:spLocks noGrp="1"/>
          </p:cNvSpPr>
          <p:nvPr>
            <p:ph type="pic" idx="5"/>
          </p:nvPr>
        </p:nvSpPr>
        <p:spPr>
          <a:xfrm>
            <a:off x="3418067" y="647700"/>
            <a:ext cx="2605582" cy="3429000"/>
          </a:xfrm>
          <a:prstGeom prst="rect">
            <a:avLst/>
          </a:prstGeom>
          <a:noFill/>
          <a:ln>
            <a:noFill/>
          </a:ln>
        </p:spPr>
      </p:sp>
      <p:sp>
        <p:nvSpPr>
          <p:cNvPr id="66" name="Google Shape;66;p23"/>
          <p:cNvSpPr txBox="1">
            <a:spLocks noGrp="1"/>
          </p:cNvSpPr>
          <p:nvPr>
            <p:ph type="body" idx="6"/>
          </p:nvPr>
        </p:nvSpPr>
        <p:spPr>
          <a:xfrm>
            <a:off x="3418067" y="4222453"/>
            <a:ext cx="2605581"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body" idx="7"/>
          </p:nvPr>
        </p:nvSpPr>
        <p:spPr>
          <a:xfrm>
            <a:off x="6178392" y="4222453"/>
            <a:ext cx="2605580"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23"/>
          <p:cNvSpPr txBox="1">
            <a:spLocks noGrp="1"/>
          </p:cNvSpPr>
          <p:nvPr>
            <p:ph type="body" idx="8"/>
          </p:nvPr>
        </p:nvSpPr>
        <p:spPr>
          <a:xfrm>
            <a:off x="8938716" y="4222453"/>
            <a:ext cx="2605584" cy="1721147"/>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rgbClr val="000000"/>
              </a:buClr>
              <a:buSzPts val="1400"/>
              <a:buNone/>
              <a:defRPr sz="1400" i="1"/>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400"/>
              <a:buNone/>
              <a:defRPr sz="1400"/>
            </a:lvl3pPr>
            <a:lvl4pPr marL="1828800" lvl="3" indent="-228600" algn="l">
              <a:lnSpc>
                <a:spcPct val="90000"/>
              </a:lnSpc>
              <a:spcBef>
                <a:spcPts val="500"/>
              </a:spcBef>
              <a:spcAft>
                <a:spcPts val="0"/>
              </a:spcAft>
              <a:buClr>
                <a:srgbClr val="000000"/>
              </a:buClr>
              <a:buSzPts val="1400"/>
              <a:buNone/>
              <a:defRPr sz="1400"/>
            </a:lvl4pPr>
            <a:lvl5pPr marL="2286000" lvl="4" indent="-228600" algn="l">
              <a:lnSpc>
                <a:spcPct val="90000"/>
              </a:lnSpc>
              <a:spcBef>
                <a:spcPts val="500"/>
              </a:spcBef>
              <a:spcAft>
                <a:spcPts val="0"/>
              </a:spcAft>
              <a:buClr>
                <a:srgbClr val="000000"/>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 name="Google Shape;69;p23"/>
          <p:cNvPicPr preferRelativeResize="0"/>
          <p:nvPr/>
        </p:nvPicPr>
        <p:blipFill rotWithShape="1">
          <a:blip r:embed="rId2">
            <a:alphaModFix/>
          </a:blip>
          <a:srcRect/>
          <a:stretch/>
        </p:blipFill>
        <p:spPr>
          <a:xfrm>
            <a:off x="11136560" y="6179770"/>
            <a:ext cx="836645" cy="463303"/>
          </a:xfrm>
          <a:prstGeom prst="rect">
            <a:avLst/>
          </a:prstGeom>
          <a:noFill/>
          <a:ln>
            <a:noFill/>
          </a:ln>
        </p:spPr>
      </p:pic>
      <p:pic>
        <p:nvPicPr>
          <p:cNvPr id="70" name="Google Shape;70;p23"/>
          <p:cNvPicPr preferRelativeResize="0"/>
          <p:nvPr/>
        </p:nvPicPr>
        <p:blipFill rotWithShape="1">
          <a:blip r:embed="rId3">
            <a:alphaModFix/>
          </a:blip>
          <a:srcRect/>
          <a:stretch/>
        </p:blipFill>
        <p:spPr>
          <a:xfrm>
            <a:off x="263352" y="6062472"/>
            <a:ext cx="1080120" cy="483636"/>
          </a:xfrm>
          <a:prstGeom prst="rect">
            <a:avLst/>
          </a:prstGeom>
          <a:noFill/>
          <a:ln>
            <a:noFill/>
          </a:ln>
        </p:spPr>
      </p:pic>
    </p:spTree>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 You ">
  <p:cSld name="Thank You ">
    <p:bg>
      <p:bgPr>
        <a:solidFill>
          <a:srgbClr val="FFFFFF"/>
        </a:solidFill>
        <a:effectLst/>
      </p:bgPr>
    </p:bg>
    <p:spTree>
      <p:nvGrpSpPr>
        <p:cNvPr id="1" name="Shape 83"/>
        <p:cNvGrpSpPr/>
        <p:nvPr/>
      </p:nvGrpSpPr>
      <p:grpSpPr>
        <a:xfrm>
          <a:off x="0" y="0"/>
          <a:ext cx="0" cy="0"/>
          <a:chOff x="0" y="0"/>
          <a:chExt cx="0" cy="0"/>
        </a:xfrm>
      </p:grpSpPr>
      <p:pic>
        <p:nvPicPr>
          <p:cNvPr id="84" name="Google Shape;84;p25" descr="Shape&#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cxnSp>
        <p:nvCxnSpPr>
          <p:cNvPr id="85" name="Google Shape;85;p25"/>
          <p:cNvCxnSpPr/>
          <p:nvPr/>
        </p:nvCxnSpPr>
        <p:spPr>
          <a:xfrm>
            <a:off x="6096000" y="1629510"/>
            <a:ext cx="0" cy="3754119"/>
          </a:xfrm>
          <a:prstGeom prst="straightConnector1">
            <a:avLst/>
          </a:prstGeom>
          <a:noFill/>
          <a:ln w="38100" cap="flat" cmpd="sng">
            <a:solidFill>
              <a:srgbClr val="F4D300"/>
            </a:solidFill>
            <a:prstDash val="solid"/>
            <a:miter lim="800000"/>
            <a:headEnd type="none" w="sm" len="sm"/>
            <a:tailEnd type="none" w="sm" len="sm"/>
          </a:ln>
        </p:spPr>
      </p:cxnSp>
      <p:sp>
        <p:nvSpPr>
          <p:cNvPr id="86" name="Google Shape;86;p25"/>
          <p:cNvSpPr txBox="1">
            <a:spLocks noGrp="1"/>
          </p:cNvSpPr>
          <p:nvPr>
            <p:ph type="body" idx="1"/>
          </p:nvPr>
        </p:nvSpPr>
        <p:spPr>
          <a:xfrm>
            <a:off x="7429499" y="1697716"/>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5"/>
          <p:cNvSpPr txBox="1">
            <a:spLocks noGrp="1"/>
          </p:cNvSpPr>
          <p:nvPr>
            <p:ph type="body" idx="2"/>
          </p:nvPr>
        </p:nvSpPr>
        <p:spPr>
          <a:xfrm>
            <a:off x="7429499" y="2771773"/>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5"/>
          <p:cNvSpPr txBox="1">
            <a:spLocks noGrp="1"/>
          </p:cNvSpPr>
          <p:nvPr>
            <p:ph type="body" idx="3"/>
          </p:nvPr>
        </p:nvSpPr>
        <p:spPr>
          <a:xfrm>
            <a:off x="7429499" y="3845830"/>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5"/>
          <p:cNvSpPr txBox="1">
            <a:spLocks noGrp="1"/>
          </p:cNvSpPr>
          <p:nvPr>
            <p:ph type="body" idx="4"/>
          </p:nvPr>
        </p:nvSpPr>
        <p:spPr>
          <a:xfrm>
            <a:off x="7429499" y="4919888"/>
            <a:ext cx="4114799" cy="414111"/>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000000"/>
              </a:buClr>
              <a:buSzPts val="2400"/>
              <a:buNone/>
              <a:defRPr/>
            </a:lvl2pPr>
            <a:lvl3pPr marL="1371600" lvl="2" indent="-228600" algn="l">
              <a:lnSpc>
                <a:spcPct val="90000"/>
              </a:lnSpc>
              <a:spcBef>
                <a:spcPts val="500"/>
              </a:spcBef>
              <a:spcAft>
                <a:spcPts val="0"/>
              </a:spcAft>
              <a:buClr>
                <a:srgbClr val="000000"/>
              </a:buClr>
              <a:buSzPts val="2000"/>
              <a:buNone/>
              <a:defRPr/>
            </a:lvl3pPr>
            <a:lvl4pPr marL="1828800" lvl="3" indent="-228600" algn="l">
              <a:lnSpc>
                <a:spcPct val="90000"/>
              </a:lnSpc>
              <a:spcBef>
                <a:spcPts val="500"/>
              </a:spcBef>
              <a:spcAft>
                <a:spcPts val="0"/>
              </a:spcAft>
              <a:buClr>
                <a:srgbClr val="000000"/>
              </a:buClr>
              <a:buSzPts val="1800"/>
              <a:buNone/>
              <a:defRPr/>
            </a:lvl4pPr>
            <a:lvl5pPr marL="2286000" lvl="4" indent="-228600" algn="l">
              <a:lnSpc>
                <a:spcPct val="90000"/>
              </a:lnSpc>
              <a:spcBef>
                <a:spcPts val="500"/>
              </a:spcBef>
              <a:spcAft>
                <a:spcPts val="0"/>
              </a:spcAft>
              <a:buClr>
                <a:srgbClr val="00000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0" name="Google Shape;90;p25"/>
          <p:cNvCxnSpPr/>
          <p:nvPr/>
        </p:nvCxnSpPr>
        <p:spPr>
          <a:xfrm>
            <a:off x="6096000" y="1629510"/>
            <a:ext cx="0" cy="3754119"/>
          </a:xfrm>
          <a:prstGeom prst="straightConnector1">
            <a:avLst/>
          </a:prstGeom>
          <a:noFill/>
          <a:ln w="38100" cap="flat" cmpd="sng">
            <a:solidFill>
              <a:srgbClr val="E65A97"/>
            </a:solidFill>
            <a:prstDash val="solid"/>
            <a:miter lim="800000"/>
            <a:headEnd type="none" w="sm" len="sm"/>
            <a:tailEnd type="none" w="sm" len="sm"/>
          </a:ln>
        </p:spPr>
      </p:cxnSp>
      <p:sp>
        <p:nvSpPr>
          <p:cNvPr id="91" name="Google Shape;91;p25"/>
          <p:cNvSpPr txBox="1"/>
          <p:nvPr/>
        </p:nvSpPr>
        <p:spPr>
          <a:xfrm>
            <a:off x="410306" y="2771773"/>
            <a:ext cx="518454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7200"/>
              <a:buFont typeface="Proxima Nova"/>
              <a:buNone/>
            </a:pPr>
            <a:r>
              <a:rPr lang="en-US" sz="7200" b="1" i="0" u="none" strike="noStrike" cap="none">
                <a:solidFill>
                  <a:schemeClr val="lt1"/>
                </a:solidFill>
                <a:latin typeface="Proxima Nova"/>
                <a:ea typeface="Proxima Nova"/>
                <a:cs typeface="Proxima Nova"/>
                <a:sym typeface="Proxima Nova"/>
              </a:rPr>
              <a:t>Thank You</a:t>
            </a:r>
            <a:endParaRPr/>
          </a:p>
        </p:txBody>
      </p:sp>
      <p:pic>
        <p:nvPicPr>
          <p:cNvPr id="92" name="Google Shape;92;p25"/>
          <p:cNvPicPr preferRelativeResize="0"/>
          <p:nvPr/>
        </p:nvPicPr>
        <p:blipFill rotWithShape="1">
          <a:blip r:embed="rId3">
            <a:alphaModFix/>
          </a:blip>
          <a:srcRect/>
          <a:stretch/>
        </p:blipFill>
        <p:spPr>
          <a:xfrm>
            <a:off x="1796441" y="1178590"/>
            <a:ext cx="2412269" cy="1080120"/>
          </a:xfrm>
          <a:prstGeom prst="rect">
            <a:avLst/>
          </a:prstGeom>
          <a:noFill/>
          <a:ln>
            <a:noFill/>
          </a:ln>
        </p:spPr>
      </p:pic>
      <p:pic>
        <p:nvPicPr>
          <p:cNvPr id="93" name="Google Shape;93;p25"/>
          <p:cNvPicPr preferRelativeResize="0"/>
          <p:nvPr/>
        </p:nvPicPr>
        <p:blipFill rotWithShape="1">
          <a:blip r:embed="rId4">
            <a:alphaModFix/>
          </a:blip>
          <a:srcRect/>
          <a:stretch/>
        </p:blipFill>
        <p:spPr>
          <a:xfrm>
            <a:off x="6597155" y="1573131"/>
            <a:ext cx="621792" cy="621792"/>
          </a:xfrm>
          <a:prstGeom prst="rect">
            <a:avLst/>
          </a:prstGeom>
          <a:noFill/>
          <a:ln>
            <a:noFill/>
          </a:ln>
        </p:spPr>
      </p:pic>
      <p:pic>
        <p:nvPicPr>
          <p:cNvPr id="94" name="Google Shape;94;p25"/>
          <p:cNvPicPr preferRelativeResize="0"/>
          <p:nvPr/>
        </p:nvPicPr>
        <p:blipFill rotWithShape="1">
          <a:blip r:embed="rId5">
            <a:alphaModFix/>
          </a:blip>
          <a:srcRect/>
          <a:stretch/>
        </p:blipFill>
        <p:spPr>
          <a:xfrm>
            <a:off x="6597155" y="2667932"/>
            <a:ext cx="621792" cy="621792"/>
          </a:xfrm>
          <a:prstGeom prst="rect">
            <a:avLst/>
          </a:prstGeom>
          <a:noFill/>
          <a:ln>
            <a:noFill/>
          </a:ln>
        </p:spPr>
      </p:pic>
      <p:pic>
        <p:nvPicPr>
          <p:cNvPr id="95" name="Google Shape;95;p25"/>
          <p:cNvPicPr preferRelativeResize="0"/>
          <p:nvPr/>
        </p:nvPicPr>
        <p:blipFill rotWithShape="1">
          <a:blip r:embed="rId6">
            <a:alphaModFix/>
          </a:blip>
          <a:srcRect/>
          <a:stretch/>
        </p:blipFill>
        <p:spPr>
          <a:xfrm>
            <a:off x="6597155" y="3756010"/>
            <a:ext cx="621792" cy="621792"/>
          </a:xfrm>
          <a:prstGeom prst="rect">
            <a:avLst/>
          </a:prstGeom>
          <a:noFill/>
          <a:ln>
            <a:noFill/>
          </a:ln>
        </p:spPr>
      </p:pic>
      <p:pic>
        <p:nvPicPr>
          <p:cNvPr id="96" name="Google Shape;96;p25"/>
          <p:cNvPicPr preferRelativeResize="0"/>
          <p:nvPr/>
        </p:nvPicPr>
        <p:blipFill rotWithShape="1">
          <a:blip r:embed="rId7">
            <a:alphaModFix/>
          </a:blip>
          <a:srcRect/>
          <a:stretch/>
        </p:blipFill>
        <p:spPr>
          <a:xfrm>
            <a:off x="6597155" y="4816047"/>
            <a:ext cx="621792" cy="621792"/>
          </a:xfrm>
          <a:prstGeom prst="rect">
            <a:avLst/>
          </a:prstGeom>
          <a:noFill/>
          <a:ln>
            <a:noFill/>
          </a:ln>
        </p:spPr>
      </p:pic>
    </p:spTree>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646773" y="647700"/>
            <a:ext cx="10897527" cy="1333500"/>
          </a:xfrm>
          <a:prstGeom prst="rect">
            <a:avLst/>
          </a:prstGeom>
          <a:noFill/>
          <a:ln>
            <a:noFill/>
          </a:ln>
        </p:spPr>
        <p:txBody>
          <a:bodyPr spcFirstLastPara="1" wrap="square" lIns="0" tIns="0" rIns="0" bIns="0" anchor="b" anchorCtr="0">
            <a:normAutofit/>
          </a:bodyPr>
          <a:lstStyle>
            <a:lvl1pPr marR="0" lvl="0" algn="ctr" rtl="0">
              <a:lnSpc>
                <a:spcPct val="90000"/>
              </a:lnSpc>
              <a:spcBef>
                <a:spcPts val="0"/>
              </a:spcBef>
              <a:spcAft>
                <a:spcPts val="0"/>
              </a:spcAft>
              <a:buClr>
                <a:srgbClr val="000000"/>
              </a:buClr>
              <a:buSzPts val="5400"/>
              <a:buFont typeface="Proxima Nova"/>
              <a:buNone/>
              <a:defRPr sz="5400" b="0" i="0" u="none" strike="noStrike" cap="none">
                <a:solidFill>
                  <a:srgbClr val="000000"/>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647700" y="1981200"/>
            <a:ext cx="10896600" cy="39624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Proxima Nova"/>
                <a:ea typeface="Proxima Nova"/>
                <a:cs typeface="Proxima Nova"/>
                <a:sym typeface="Proxima Nova"/>
              </a:defRPr>
            </a:lvl1pPr>
            <a:lvl2pPr marL="914400" marR="0" lvl="1" indent="-381000" algn="l" rtl="0">
              <a:lnSpc>
                <a:spcPct val="90000"/>
              </a:lnSpc>
              <a:spcBef>
                <a:spcPts val="500"/>
              </a:spcBef>
              <a:spcAft>
                <a:spcPts val="0"/>
              </a:spcAft>
              <a:buClr>
                <a:srgbClr val="000000"/>
              </a:buClr>
              <a:buSzPts val="2400"/>
              <a:buFont typeface="Arial"/>
              <a:buChar char="•"/>
              <a:defRPr sz="2400" b="0" i="0" u="none" strike="noStrike" cap="none">
                <a:solidFill>
                  <a:srgbClr val="000000"/>
                </a:solidFill>
                <a:latin typeface="Proxima Nova"/>
                <a:ea typeface="Proxima Nova"/>
                <a:cs typeface="Proxima Nova"/>
                <a:sym typeface="Proxima Nova"/>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Proxima Nova"/>
                <a:ea typeface="Proxima Nova"/>
                <a:cs typeface="Proxima Nova"/>
                <a:sym typeface="Proxima Nova"/>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Proxima Nova"/>
                <a:ea typeface="Proxima Nova"/>
                <a:cs typeface="Proxima Nova"/>
                <a:sym typeface="Proxima Nova"/>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7" r:id="rId7"/>
    <p:sldLayoutId id="2147483658" r:id="rId8"/>
    <p:sldLayoutId id="2147483660" r:id="rId9"/>
    <p:sldLayoutId id="2147483661" r:id="rId10"/>
    <p:sldLayoutId id="2147483662" r:id="rId11"/>
    <p:sldLayoutId id="2147483663" r:id="rId12"/>
    <p:sldLayoutId id="2147483664" r:id="rId13"/>
    <p:sldLayoutId id="2147483665" r:id="rId14"/>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088">
          <p15:clr>
            <a:srgbClr val="F26B43"/>
          </p15:clr>
        </p15:guide>
        <p15:guide id="2" pos="3840">
          <p15:clr>
            <a:srgbClr val="F26B43"/>
          </p15:clr>
        </p15:guide>
        <p15:guide id="3" pos="408">
          <p15:clr>
            <a:srgbClr val="F26B43"/>
          </p15:clr>
        </p15:guide>
        <p15:guide id="4" pos="7272">
          <p15:clr>
            <a:srgbClr val="F26B43"/>
          </p15:clr>
        </p15:guide>
        <p15:guide id="5" pos="3264">
          <p15:clr>
            <a:srgbClr val="F26B43"/>
          </p15:clr>
        </p15:guide>
        <p15:guide id="6" pos="2688">
          <p15:clr>
            <a:srgbClr val="F26B43"/>
          </p15:clr>
        </p15:guide>
        <p15:guide id="7" pos="2136">
          <p15:clr>
            <a:srgbClr val="F26B43"/>
          </p15:clr>
        </p15:guide>
        <p15:guide id="8" pos="1560">
          <p15:clr>
            <a:srgbClr val="F26B43"/>
          </p15:clr>
        </p15:guide>
        <p15:guide id="9" pos="984">
          <p15:clr>
            <a:srgbClr val="F26B43"/>
          </p15:clr>
        </p15:guide>
        <p15:guide id="10" pos="4416">
          <p15:clr>
            <a:srgbClr val="F26B43"/>
          </p15:clr>
        </p15:guide>
        <p15:guide id="11" pos="4968">
          <p15:clr>
            <a:srgbClr val="F26B43"/>
          </p15:clr>
        </p15:guide>
        <p15:guide id="12" pos="5544">
          <p15:clr>
            <a:srgbClr val="F26B43"/>
          </p15:clr>
        </p15:guide>
        <p15:guide id="13" pos="6120">
          <p15:clr>
            <a:srgbClr val="F26B43"/>
          </p15:clr>
        </p15:guide>
        <p15:guide id="14" pos="6696">
          <p15:clr>
            <a:srgbClr val="F26B43"/>
          </p15:clr>
        </p15:guide>
        <p15:guide id="15" orient="horz" pos="3744">
          <p15:clr>
            <a:srgbClr val="F26B43"/>
          </p15:clr>
        </p15:guide>
        <p15:guide id="16" orient="horz" pos="408">
          <p15:clr>
            <a:srgbClr val="F26B43"/>
          </p15:clr>
        </p15:guide>
        <p15:guide id="17" orient="horz" pos="1248">
          <p15:clr>
            <a:srgbClr val="F26B43"/>
          </p15:clr>
        </p15:guide>
        <p15:guide id="18" orient="horz" pos="29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27.png"/><Relationship Id="rId5" Type="http://schemas.openxmlformats.org/officeDocument/2006/relationships/image" Target="../media/image28.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27.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27.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46.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71.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84.jpeg"/><Relationship Id="rId5" Type="http://schemas.openxmlformats.org/officeDocument/2006/relationships/image" Target="../media/image27.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gif"/><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84.jpeg"/><Relationship Id="rId5" Type="http://schemas.openxmlformats.org/officeDocument/2006/relationships/image" Target="../media/image2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88.png"/><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88.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jpeg"/><Relationship Id="rId7" Type="http://schemas.openxmlformats.org/officeDocument/2006/relationships/image" Target="../media/image94.png"/><Relationship Id="rId12"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101.png"/><Relationship Id="rId5" Type="http://schemas.openxmlformats.org/officeDocument/2006/relationships/image" Target="../media/image98.png"/><Relationship Id="rId10" Type="http://schemas.openxmlformats.org/officeDocument/2006/relationships/image" Target="../media/image100.png"/><Relationship Id="rId4" Type="http://schemas.openxmlformats.org/officeDocument/2006/relationships/image" Target="../media/image97.gif"/><Relationship Id="rId9"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EmilyYChan/GHC-2022-data-engineering-workshop" TargetMode="External"/><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9.xml"/><Relationship Id="rId1" Type="http://schemas.openxmlformats.org/officeDocument/2006/relationships/slideLayout" Target="../slideLayouts/slideLayout8.xml"/><Relationship Id="rId6" Type="http://schemas.openxmlformats.org/officeDocument/2006/relationships/image" Target="../media/image106.jpg"/><Relationship Id="rId5" Type="http://schemas.openxmlformats.org/officeDocument/2006/relationships/image" Target="../media/image105.png"/><Relationship Id="rId4" Type="http://schemas.openxmlformats.org/officeDocument/2006/relationships/image" Target="../media/image104.jpe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www.facebook.com/troweprice" TargetMode="External"/><Relationship Id="rId2" Type="http://schemas.openxmlformats.org/officeDocument/2006/relationships/notesSlide" Target="../notesSlides/notesSlide91.xml"/><Relationship Id="rId1" Type="http://schemas.openxmlformats.org/officeDocument/2006/relationships/slideLayout" Target="../slideLayouts/slideLayout9.xml"/><Relationship Id="rId6" Type="http://schemas.openxmlformats.org/officeDocument/2006/relationships/hyperlink" Target="https://www.linkedin.com/company/157329?trk=tyah" TargetMode="External"/><Relationship Id="rId5" Type="http://schemas.openxmlformats.org/officeDocument/2006/relationships/hyperlink" Target="https://twitter.com/troweprice" TargetMode="External"/><Relationship Id="rId4" Type="http://schemas.openxmlformats.org/officeDocument/2006/relationships/hyperlink" Target="https://www.instagram.com/t._rowe_pri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1" name="Picture 10" descr="A red truck with a white trailer&#10;&#10;Description automatically generated with low confidence">
            <a:extLst>
              <a:ext uri="{FF2B5EF4-FFF2-40B4-BE49-F238E27FC236}">
                <a16:creationId xmlns:a16="http://schemas.microsoft.com/office/drawing/2014/main" id="{2D4030A5-7A7F-13AF-6866-56CC8EFDD9D8}"/>
              </a:ext>
            </a:extLst>
          </p:cNvPr>
          <p:cNvPicPr>
            <a:picLocks noChangeAspect="1"/>
          </p:cNvPicPr>
          <p:nvPr/>
        </p:nvPicPr>
        <p:blipFill>
          <a:blip r:embed="rId6"/>
          <a:stretch>
            <a:fillRect/>
          </a:stretch>
        </p:blipFill>
        <p:spPr>
          <a:xfrm>
            <a:off x="6664593" y="4596064"/>
            <a:ext cx="1117871" cy="543592"/>
          </a:xfrm>
          <a:prstGeom prst="rect">
            <a:avLst/>
          </a:prstGeom>
        </p:spPr>
      </p:pic>
      <p:pic>
        <p:nvPicPr>
          <p:cNvPr id="9" name="Picture 8" descr="Qr code&#10;&#10;Description automatically generated">
            <a:extLst>
              <a:ext uri="{FF2B5EF4-FFF2-40B4-BE49-F238E27FC236}">
                <a16:creationId xmlns:a16="http://schemas.microsoft.com/office/drawing/2014/main" id="{C0E927A8-B0BF-3DA1-0981-564325457DE6}"/>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4692C32F-235E-E22A-83E2-850772017A69}"/>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84238051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1" name="Picture 10" descr="A red truck with a white trailer&#10;&#10;Description automatically generated with low confidence">
            <a:extLst>
              <a:ext uri="{FF2B5EF4-FFF2-40B4-BE49-F238E27FC236}">
                <a16:creationId xmlns:a16="http://schemas.microsoft.com/office/drawing/2014/main" id="{2D4030A5-7A7F-13AF-6866-56CC8EFDD9D8}"/>
              </a:ext>
            </a:extLst>
          </p:cNvPr>
          <p:cNvPicPr>
            <a:picLocks noChangeAspect="1"/>
          </p:cNvPicPr>
          <p:nvPr/>
        </p:nvPicPr>
        <p:blipFill>
          <a:blip r:embed="rId6"/>
          <a:stretch>
            <a:fillRect/>
          </a:stretch>
        </p:blipFill>
        <p:spPr>
          <a:xfrm>
            <a:off x="6664593" y="4596064"/>
            <a:ext cx="1117871" cy="543592"/>
          </a:xfrm>
          <a:prstGeom prst="rect">
            <a:avLst/>
          </a:prstGeom>
        </p:spPr>
      </p:pic>
      <p:pic>
        <p:nvPicPr>
          <p:cNvPr id="9" name="Picture 8" descr="Qr code&#10;&#10;Description automatically generated">
            <a:extLst>
              <a:ext uri="{FF2B5EF4-FFF2-40B4-BE49-F238E27FC236}">
                <a16:creationId xmlns:a16="http://schemas.microsoft.com/office/drawing/2014/main" id="{C0E927A8-B0BF-3DA1-0981-564325457DE6}"/>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26" name="Picture 2" descr="Amazon's Snowmobile will let you upload stuff by the truckload – literally  | Amazon | The Guardian">
            <a:extLst>
              <a:ext uri="{FF2B5EF4-FFF2-40B4-BE49-F238E27FC236}">
                <a16:creationId xmlns:a16="http://schemas.microsoft.com/office/drawing/2014/main" id="{91BE805A-A82F-2242-DCD3-CC6EB0C382F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316" b="5396"/>
          <a:stretch/>
        </p:blipFill>
        <p:spPr bwMode="auto">
          <a:xfrm>
            <a:off x="7973623" y="3081556"/>
            <a:ext cx="2930866" cy="19186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aphical user interface, website&#10;&#10;Description automatically generated">
            <a:extLst>
              <a:ext uri="{FF2B5EF4-FFF2-40B4-BE49-F238E27FC236}">
                <a16:creationId xmlns:a16="http://schemas.microsoft.com/office/drawing/2014/main" id="{A8254E6B-281F-0776-BB57-9FC35CF2A804}"/>
              </a:ext>
            </a:extLst>
          </p:cNvPr>
          <p:cNvPicPr>
            <a:picLocks noChangeAspect="1"/>
          </p:cNvPicPr>
          <p:nvPr/>
        </p:nvPicPr>
        <p:blipFill rotWithShape="1">
          <a:blip r:embed="rId9"/>
          <a:srcRect t="1760" r="2705"/>
          <a:stretch/>
        </p:blipFill>
        <p:spPr>
          <a:xfrm>
            <a:off x="8221084" y="4831882"/>
            <a:ext cx="3146249" cy="1769342"/>
          </a:xfrm>
          <a:prstGeom prst="rect">
            <a:avLst/>
          </a:prstGeom>
        </p:spPr>
      </p:pic>
      <p:sp>
        <p:nvSpPr>
          <p:cNvPr id="10" name="TextBox 9">
            <a:extLst>
              <a:ext uri="{FF2B5EF4-FFF2-40B4-BE49-F238E27FC236}">
                <a16:creationId xmlns:a16="http://schemas.microsoft.com/office/drawing/2014/main" id="{8B5954F7-683F-FAA8-C330-0258693A384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34193282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9" name="Picture 8" descr="Qr code&#10;&#10;Description automatically generated">
            <a:extLst>
              <a:ext uri="{FF2B5EF4-FFF2-40B4-BE49-F238E27FC236}">
                <a16:creationId xmlns:a16="http://schemas.microsoft.com/office/drawing/2014/main" id="{694E8532-8F18-4765-1672-B0B88C46ABFE}"/>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BD2F954A-9269-3416-5C91-AE9C28563028}"/>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4105224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9" name="Picture 8" descr="Qr code&#10;&#10;Description automatically generated">
            <a:extLst>
              <a:ext uri="{FF2B5EF4-FFF2-40B4-BE49-F238E27FC236}">
                <a16:creationId xmlns:a16="http://schemas.microsoft.com/office/drawing/2014/main" id="{60D6285A-3992-CDC5-2994-15EC5300C757}"/>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11" name="TextBox 10">
            <a:extLst>
              <a:ext uri="{FF2B5EF4-FFF2-40B4-BE49-F238E27FC236}">
                <a16:creationId xmlns:a16="http://schemas.microsoft.com/office/drawing/2014/main" id="{0AC5FB98-60B0-017A-5EE4-F7CC1E734AB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83172973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11" name="Picture 10">
            <a:extLst>
              <a:ext uri="{FF2B5EF4-FFF2-40B4-BE49-F238E27FC236}">
                <a16:creationId xmlns:a16="http://schemas.microsoft.com/office/drawing/2014/main" id="{ACF24172-3695-D90B-ACA0-A53447471467}"/>
              </a:ext>
            </a:extLst>
          </p:cNvPr>
          <p:cNvPicPr>
            <a:picLocks noChangeAspect="1"/>
          </p:cNvPicPr>
          <p:nvPr/>
        </p:nvPicPr>
        <p:blipFill>
          <a:blip r:embed="rId7"/>
          <a:stretch>
            <a:fillRect/>
          </a:stretch>
        </p:blipFill>
        <p:spPr>
          <a:xfrm>
            <a:off x="5628040" y="5641404"/>
            <a:ext cx="821700" cy="821700"/>
          </a:xfrm>
          <a:prstGeom prst="rect">
            <a:avLst/>
          </a:prstGeom>
        </p:spPr>
      </p:pic>
      <p:pic>
        <p:nvPicPr>
          <p:cNvPr id="9" name="Picture 8" descr="Qr code&#10;&#10;Description automatically generated">
            <a:extLst>
              <a:ext uri="{FF2B5EF4-FFF2-40B4-BE49-F238E27FC236}">
                <a16:creationId xmlns:a16="http://schemas.microsoft.com/office/drawing/2014/main" id="{BE118D00-28AA-FE46-7AA6-28440120DC34}"/>
              </a:ext>
            </a:extLst>
          </p:cNvPr>
          <p:cNvPicPr>
            <a:picLocks noChangeAspect="1"/>
          </p:cNvPicPr>
          <p:nvPr/>
        </p:nvPicPr>
        <p:blipFill rotWithShape="1">
          <a:blip r:embed="rId8"/>
          <a:srcRect b="21852"/>
          <a:stretch/>
        </p:blipFill>
        <p:spPr>
          <a:xfrm>
            <a:off x="11732932" y="6390684"/>
            <a:ext cx="477438" cy="483549"/>
          </a:xfrm>
          <a:prstGeom prst="rect">
            <a:avLst/>
          </a:prstGeom>
        </p:spPr>
      </p:pic>
      <p:sp>
        <p:nvSpPr>
          <p:cNvPr id="12" name="TextBox 11">
            <a:extLst>
              <a:ext uri="{FF2B5EF4-FFF2-40B4-BE49-F238E27FC236}">
                <a16:creationId xmlns:a16="http://schemas.microsoft.com/office/drawing/2014/main" id="{36184826-0184-4966-E45E-D40180FB8EE3}"/>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31806787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11" name="Picture 10">
            <a:extLst>
              <a:ext uri="{FF2B5EF4-FFF2-40B4-BE49-F238E27FC236}">
                <a16:creationId xmlns:a16="http://schemas.microsoft.com/office/drawing/2014/main" id="{ACF24172-3695-D90B-ACA0-A53447471467}"/>
              </a:ext>
            </a:extLst>
          </p:cNvPr>
          <p:cNvPicPr>
            <a:picLocks noChangeAspect="1"/>
          </p:cNvPicPr>
          <p:nvPr/>
        </p:nvPicPr>
        <p:blipFill>
          <a:blip r:embed="rId7"/>
          <a:stretch>
            <a:fillRect/>
          </a:stretch>
        </p:blipFill>
        <p:spPr>
          <a:xfrm>
            <a:off x="5628040" y="5641404"/>
            <a:ext cx="821700" cy="821700"/>
          </a:xfrm>
          <a:prstGeom prst="rect">
            <a:avLst/>
          </a:prstGeom>
        </p:spPr>
      </p:pic>
      <p:pic>
        <p:nvPicPr>
          <p:cNvPr id="12" name="Picture 11" descr="A picture containing text, opener, light&#10;&#10;Description automatically generated">
            <a:extLst>
              <a:ext uri="{FF2B5EF4-FFF2-40B4-BE49-F238E27FC236}">
                <a16:creationId xmlns:a16="http://schemas.microsoft.com/office/drawing/2014/main" id="{FD125E34-B259-6944-B654-C56F293A704B}"/>
              </a:ext>
            </a:extLst>
          </p:cNvPr>
          <p:cNvPicPr>
            <a:picLocks noChangeAspect="1"/>
          </p:cNvPicPr>
          <p:nvPr/>
        </p:nvPicPr>
        <p:blipFill>
          <a:blip r:embed="rId8"/>
          <a:stretch>
            <a:fillRect/>
          </a:stretch>
        </p:blipFill>
        <p:spPr>
          <a:xfrm>
            <a:off x="4294869" y="4815956"/>
            <a:ext cx="1670790" cy="1771614"/>
          </a:xfrm>
          <a:prstGeom prst="rect">
            <a:avLst/>
          </a:prstGeom>
        </p:spPr>
      </p:pic>
      <p:pic>
        <p:nvPicPr>
          <p:cNvPr id="9" name="Picture 8" descr="Qr code&#10;&#10;Description automatically generated">
            <a:extLst>
              <a:ext uri="{FF2B5EF4-FFF2-40B4-BE49-F238E27FC236}">
                <a16:creationId xmlns:a16="http://schemas.microsoft.com/office/drawing/2014/main" id="{96DDEA69-13A0-F4A8-62EC-61E6628A19C0}"/>
              </a:ext>
            </a:extLst>
          </p:cNvPr>
          <p:cNvPicPr>
            <a:picLocks noChangeAspect="1"/>
          </p:cNvPicPr>
          <p:nvPr/>
        </p:nvPicPr>
        <p:blipFill rotWithShape="1">
          <a:blip r:embed="rId9"/>
          <a:srcRect b="21852"/>
          <a:stretch/>
        </p:blipFill>
        <p:spPr>
          <a:xfrm>
            <a:off x="11732932" y="6390684"/>
            <a:ext cx="477438" cy="483549"/>
          </a:xfrm>
          <a:prstGeom prst="rect">
            <a:avLst/>
          </a:prstGeom>
        </p:spPr>
      </p:pic>
      <p:sp>
        <p:nvSpPr>
          <p:cNvPr id="13" name="TextBox 12">
            <a:extLst>
              <a:ext uri="{FF2B5EF4-FFF2-40B4-BE49-F238E27FC236}">
                <a16:creationId xmlns:a16="http://schemas.microsoft.com/office/drawing/2014/main" id="{5A7E72DE-1E0A-4A55-30DD-757B52D05B66}"/>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10353473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0" name="Picture 9" descr="A picture containing text, dark, file&#10;&#10;Description automatically generated">
            <a:extLst>
              <a:ext uri="{FF2B5EF4-FFF2-40B4-BE49-F238E27FC236}">
                <a16:creationId xmlns:a16="http://schemas.microsoft.com/office/drawing/2014/main" id="{5FD54B5A-AD13-72BE-34A0-A7FFBCF17667}"/>
              </a:ext>
            </a:extLst>
          </p:cNvPr>
          <p:cNvPicPr>
            <a:picLocks noChangeAspect="1"/>
          </p:cNvPicPr>
          <p:nvPr/>
        </p:nvPicPr>
        <p:blipFill rotWithShape="1">
          <a:blip r:embed="rId6"/>
          <a:srcRect b="10391"/>
          <a:stretch/>
        </p:blipFill>
        <p:spPr>
          <a:xfrm>
            <a:off x="6230257" y="4867931"/>
            <a:ext cx="1473200" cy="1399774"/>
          </a:xfrm>
          <a:prstGeom prst="rect">
            <a:avLst/>
          </a:prstGeom>
        </p:spPr>
      </p:pic>
      <p:pic>
        <p:nvPicPr>
          <p:cNvPr id="11" name="Picture 10">
            <a:extLst>
              <a:ext uri="{FF2B5EF4-FFF2-40B4-BE49-F238E27FC236}">
                <a16:creationId xmlns:a16="http://schemas.microsoft.com/office/drawing/2014/main" id="{ACF24172-3695-D90B-ACA0-A53447471467}"/>
              </a:ext>
            </a:extLst>
          </p:cNvPr>
          <p:cNvPicPr>
            <a:picLocks noChangeAspect="1"/>
          </p:cNvPicPr>
          <p:nvPr/>
        </p:nvPicPr>
        <p:blipFill>
          <a:blip r:embed="rId7"/>
          <a:stretch>
            <a:fillRect/>
          </a:stretch>
        </p:blipFill>
        <p:spPr>
          <a:xfrm>
            <a:off x="5628040" y="5641404"/>
            <a:ext cx="821700" cy="821700"/>
          </a:xfrm>
          <a:prstGeom prst="rect">
            <a:avLst/>
          </a:prstGeom>
        </p:spPr>
      </p:pic>
      <p:pic>
        <p:nvPicPr>
          <p:cNvPr id="12" name="Picture 11" descr="A picture containing text, opener, light&#10;&#10;Description automatically generated">
            <a:extLst>
              <a:ext uri="{FF2B5EF4-FFF2-40B4-BE49-F238E27FC236}">
                <a16:creationId xmlns:a16="http://schemas.microsoft.com/office/drawing/2014/main" id="{FD125E34-B259-6944-B654-C56F293A704B}"/>
              </a:ext>
            </a:extLst>
          </p:cNvPr>
          <p:cNvPicPr>
            <a:picLocks noChangeAspect="1"/>
          </p:cNvPicPr>
          <p:nvPr/>
        </p:nvPicPr>
        <p:blipFill>
          <a:blip r:embed="rId8"/>
          <a:stretch>
            <a:fillRect/>
          </a:stretch>
        </p:blipFill>
        <p:spPr>
          <a:xfrm>
            <a:off x="4294869" y="4815956"/>
            <a:ext cx="1670790" cy="1771614"/>
          </a:xfrm>
          <a:prstGeom prst="rect">
            <a:avLst/>
          </a:prstGeom>
        </p:spPr>
      </p:pic>
      <p:pic>
        <p:nvPicPr>
          <p:cNvPr id="9" name="Picture 8">
            <a:extLst>
              <a:ext uri="{FF2B5EF4-FFF2-40B4-BE49-F238E27FC236}">
                <a16:creationId xmlns:a16="http://schemas.microsoft.com/office/drawing/2014/main" id="{8F6A84E3-58A2-62F3-1BD3-CC92C11B9AC8}"/>
              </a:ext>
            </a:extLst>
          </p:cNvPr>
          <p:cNvPicPr>
            <a:picLocks noChangeAspect="1"/>
          </p:cNvPicPr>
          <p:nvPr/>
        </p:nvPicPr>
        <p:blipFill>
          <a:blip r:embed="rId9"/>
          <a:stretch>
            <a:fillRect/>
          </a:stretch>
        </p:blipFill>
        <p:spPr>
          <a:xfrm>
            <a:off x="7014701" y="4604696"/>
            <a:ext cx="1377512" cy="526470"/>
          </a:xfrm>
          <a:prstGeom prst="rect">
            <a:avLst/>
          </a:prstGeom>
        </p:spPr>
      </p:pic>
      <p:pic>
        <p:nvPicPr>
          <p:cNvPr id="15" name="Picture 14">
            <a:extLst>
              <a:ext uri="{FF2B5EF4-FFF2-40B4-BE49-F238E27FC236}">
                <a16:creationId xmlns:a16="http://schemas.microsoft.com/office/drawing/2014/main" id="{EB00DB7C-9B76-85D0-5265-660A8D991614}"/>
              </a:ext>
            </a:extLst>
          </p:cNvPr>
          <p:cNvPicPr>
            <a:picLocks noChangeAspect="1"/>
          </p:cNvPicPr>
          <p:nvPr/>
        </p:nvPicPr>
        <p:blipFill>
          <a:blip r:embed="rId10"/>
          <a:stretch>
            <a:fillRect/>
          </a:stretch>
        </p:blipFill>
        <p:spPr>
          <a:xfrm>
            <a:off x="8611903" y="4204757"/>
            <a:ext cx="1399774" cy="1399774"/>
          </a:xfrm>
          <a:prstGeom prst="rect">
            <a:avLst/>
          </a:prstGeom>
        </p:spPr>
      </p:pic>
      <p:pic>
        <p:nvPicPr>
          <p:cNvPr id="13" name="Picture 12" descr="Qr code&#10;&#10;Description automatically generated">
            <a:extLst>
              <a:ext uri="{FF2B5EF4-FFF2-40B4-BE49-F238E27FC236}">
                <a16:creationId xmlns:a16="http://schemas.microsoft.com/office/drawing/2014/main" id="{5A7AE78A-AC92-F082-DF91-43893C0A0B36}"/>
              </a:ext>
            </a:extLst>
          </p:cNvPr>
          <p:cNvPicPr>
            <a:picLocks noChangeAspect="1"/>
          </p:cNvPicPr>
          <p:nvPr/>
        </p:nvPicPr>
        <p:blipFill rotWithShape="1">
          <a:blip r:embed="rId11"/>
          <a:srcRect b="21852"/>
          <a:stretch/>
        </p:blipFill>
        <p:spPr>
          <a:xfrm>
            <a:off x="11732932" y="6390684"/>
            <a:ext cx="477438" cy="483549"/>
          </a:xfrm>
          <a:prstGeom prst="rect">
            <a:avLst/>
          </a:prstGeom>
        </p:spPr>
      </p:pic>
      <p:sp>
        <p:nvSpPr>
          <p:cNvPr id="14" name="TextBox 13">
            <a:extLst>
              <a:ext uri="{FF2B5EF4-FFF2-40B4-BE49-F238E27FC236}">
                <a16:creationId xmlns:a16="http://schemas.microsoft.com/office/drawing/2014/main" id="{F8D10E52-AB68-DC6F-8396-06C01EBA488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1451787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10" name="Content Placeholder 2">
            <a:extLst>
              <a:ext uri="{FF2B5EF4-FFF2-40B4-BE49-F238E27FC236}">
                <a16:creationId xmlns:a16="http://schemas.microsoft.com/office/drawing/2014/main" id="{F3F6653E-DA85-DC83-FB53-07B020F7CED6}"/>
              </a:ext>
            </a:extLst>
          </p:cNvPr>
          <p:cNvSpPr txBox="1">
            <a:spLocks/>
          </p:cNvSpPr>
          <p:nvPr/>
        </p:nvSpPr>
        <p:spPr>
          <a:xfrm>
            <a:off x="3777835" y="1480584"/>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A wise woman once said, “Behind every great data scientist is a great data engineer.”</a:t>
            </a:r>
          </a:p>
        </p:txBody>
      </p:sp>
      <p:pic>
        <p:nvPicPr>
          <p:cNvPr id="2" name="Picture 1" descr="Qr code&#10;&#10;Description automatically generated">
            <a:extLst>
              <a:ext uri="{FF2B5EF4-FFF2-40B4-BE49-F238E27FC236}">
                <a16:creationId xmlns:a16="http://schemas.microsoft.com/office/drawing/2014/main" id="{0C55AF01-AB4C-F78F-3C60-51195887EAC3}"/>
              </a:ext>
            </a:extLst>
          </p:cNvPr>
          <p:cNvPicPr>
            <a:picLocks noChangeAspect="1"/>
          </p:cNvPicPr>
          <p:nvPr/>
        </p:nvPicPr>
        <p:blipFill rotWithShape="1">
          <a:blip r:embed="rId3"/>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30DA3CEE-6E87-2913-E718-B633735F668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6614499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0D15646-C208-D0D3-CBCC-CA5E26BA385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20426297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Rectangle 2">
            <a:extLst>
              <a:ext uri="{FF2B5EF4-FFF2-40B4-BE49-F238E27FC236}">
                <a16:creationId xmlns:a16="http://schemas.microsoft.com/office/drawing/2014/main" id="{557CEFF1-F707-E875-1B8A-289CE417D761}"/>
              </a:ext>
            </a:extLst>
          </p:cNvPr>
          <p:cNvSpPr/>
          <p:nvPr/>
        </p:nvSpPr>
        <p:spPr>
          <a:xfrm>
            <a:off x="6713951" y="4050163"/>
            <a:ext cx="989556" cy="8833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67C5804-0DDE-4A73-FBA5-494CD02F8E9C}"/>
              </a:ext>
            </a:extLst>
          </p:cNvPr>
          <p:cNvSpPr txBox="1"/>
          <p:nvPr/>
        </p:nvSpPr>
        <p:spPr>
          <a:xfrm>
            <a:off x="6231699" y="4920846"/>
            <a:ext cx="1954060" cy="369332"/>
          </a:xfrm>
          <a:prstGeom prst="rect">
            <a:avLst/>
          </a:prstGeom>
          <a:noFill/>
        </p:spPr>
        <p:txBody>
          <a:bodyPr wrap="square" rtlCol="0">
            <a:spAutoFit/>
          </a:bodyPr>
          <a:lstStyle/>
          <a:p>
            <a:pPr algn="ctr"/>
            <a:r>
              <a:rPr lang="en-US" sz="1800" b="1" dirty="0">
                <a:solidFill>
                  <a:srgbClr val="00B050"/>
                </a:solidFill>
                <a:latin typeface="+mj-lt"/>
                <a:cs typeface="Ink Free" panose="020F0502020204030204" pitchFamily="34" charset="0"/>
              </a:rPr>
              <a:t>Code you wrote</a:t>
            </a:r>
          </a:p>
        </p:txBody>
      </p:sp>
      <p:pic>
        <p:nvPicPr>
          <p:cNvPr id="14" name="Picture 13" descr="Shape&#10;&#10;Description automatically generated">
            <a:extLst>
              <a:ext uri="{FF2B5EF4-FFF2-40B4-BE49-F238E27FC236}">
                <a16:creationId xmlns:a16="http://schemas.microsoft.com/office/drawing/2014/main" id="{08FAC765-C37D-AB1E-1636-85EC0A41A1F3}"/>
              </a:ext>
            </a:extLst>
          </p:cNvPr>
          <p:cNvPicPr>
            <a:picLocks noChangeAspect="1"/>
          </p:cNvPicPr>
          <p:nvPr/>
        </p:nvPicPr>
        <p:blipFill rotWithShape="1">
          <a:blip r:embed="rId6">
            <a:alphaModFix amt="35000"/>
          </a:blip>
          <a:srcRect t="2646" b="1010"/>
          <a:stretch/>
        </p:blipFill>
        <p:spPr>
          <a:xfrm>
            <a:off x="6713951" y="4040904"/>
            <a:ext cx="989556" cy="883319"/>
          </a:xfrm>
          <a:prstGeom prst="rect">
            <a:avLst/>
          </a:prstGeom>
        </p:spPr>
      </p:pic>
      <p:sp>
        <p:nvSpPr>
          <p:cNvPr id="5" name="TextBox 4">
            <a:extLst>
              <a:ext uri="{FF2B5EF4-FFF2-40B4-BE49-F238E27FC236}">
                <a16:creationId xmlns:a16="http://schemas.microsoft.com/office/drawing/2014/main" id="{C46CE755-D21D-10FE-9D42-CE96C0E9AC53}"/>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23881463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ctrTitle"/>
          </p:nvPr>
        </p:nvSpPr>
        <p:spPr>
          <a:xfrm>
            <a:off x="647700" y="3795117"/>
            <a:ext cx="10896600" cy="904875"/>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lt1"/>
              </a:buClr>
              <a:buSzPts val="6000"/>
              <a:buFont typeface="Proxima Nova"/>
              <a:buNone/>
            </a:pPr>
            <a:r>
              <a:rPr lang="en-US" dirty="0"/>
              <a:t>Donuts &amp; Data Engineering</a:t>
            </a:r>
            <a:endParaRPr dirty="0"/>
          </a:p>
        </p:txBody>
      </p:sp>
      <p:sp>
        <p:nvSpPr>
          <p:cNvPr id="135" name="Google Shape;135;p2"/>
          <p:cNvSpPr txBox="1">
            <a:spLocks noGrp="1"/>
          </p:cNvSpPr>
          <p:nvPr>
            <p:ph type="subTitle" idx="1"/>
          </p:nvPr>
        </p:nvSpPr>
        <p:spPr>
          <a:xfrm>
            <a:off x="1562100" y="4852392"/>
            <a:ext cx="9067800" cy="304800"/>
          </a:xfrm>
          <a:prstGeom prst="rect">
            <a:avLst/>
          </a:prstGeom>
          <a:noFill/>
          <a:ln>
            <a:noFill/>
          </a:ln>
        </p:spPr>
        <p:txBody>
          <a:bodyPr spcFirstLastPara="1" wrap="square" lIns="0" tIns="0" rIns="0" bIns="0" anchor="t" anchorCtr="0">
            <a:normAutofit lnSpcReduction="10000"/>
          </a:bodyPr>
          <a:lstStyle/>
          <a:p>
            <a:pPr marL="0" lvl="0" indent="0" algn="ctr" rtl="0">
              <a:lnSpc>
                <a:spcPct val="90000"/>
              </a:lnSpc>
              <a:spcBef>
                <a:spcPts val="0"/>
              </a:spcBef>
              <a:spcAft>
                <a:spcPts val="0"/>
              </a:spcAft>
              <a:buClr>
                <a:schemeClr val="lt1"/>
              </a:buClr>
              <a:buSzPts val="2400"/>
              <a:buNone/>
            </a:pPr>
            <a:r>
              <a:rPr lang="en-US" dirty="0"/>
              <a:t>Emily Chan</a:t>
            </a:r>
            <a:endParaRPr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Rectangle 2">
            <a:extLst>
              <a:ext uri="{FF2B5EF4-FFF2-40B4-BE49-F238E27FC236}">
                <a16:creationId xmlns:a16="http://schemas.microsoft.com/office/drawing/2014/main" id="{557CEFF1-F707-E875-1B8A-289CE417D761}"/>
              </a:ext>
            </a:extLst>
          </p:cNvPr>
          <p:cNvSpPr/>
          <p:nvPr/>
        </p:nvSpPr>
        <p:spPr>
          <a:xfrm>
            <a:off x="6713951" y="4050163"/>
            <a:ext cx="989556" cy="8833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67C5804-0DDE-4A73-FBA5-494CD02F8E9C}"/>
              </a:ext>
            </a:extLst>
          </p:cNvPr>
          <p:cNvSpPr txBox="1"/>
          <p:nvPr/>
        </p:nvSpPr>
        <p:spPr>
          <a:xfrm>
            <a:off x="4491446" y="6066145"/>
            <a:ext cx="5434566" cy="369332"/>
          </a:xfrm>
          <a:prstGeom prst="rect">
            <a:avLst/>
          </a:prstGeom>
          <a:noFill/>
        </p:spPr>
        <p:txBody>
          <a:bodyPr wrap="square" rtlCol="0">
            <a:spAutoFit/>
          </a:bodyPr>
          <a:lstStyle/>
          <a:p>
            <a:pPr algn="ctr"/>
            <a:r>
              <a:rPr lang="en-US" sz="1800" b="1" dirty="0">
                <a:solidFill>
                  <a:srgbClr val="00B050"/>
                </a:solidFill>
                <a:latin typeface="+mj-lt"/>
              </a:rPr>
              <a:t>Code you copy and pasted from Stack Overflow</a:t>
            </a:r>
          </a:p>
        </p:txBody>
      </p:sp>
      <p:sp>
        <p:nvSpPr>
          <p:cNvPr id="5" name="Rectangle 4">
            <a:extLst>
              <a:ext uri="{FF2B5EF4-FFF2-40B4-BE49-F238E27FC236}">
                <a16:creationId xmlns:a16="http://schemas.microsoft.com/office/drawing/2014/main" id="{2BC6C482-F6A9-73F8-BE9B-66B7F304F75A}"/>
              </a:ext>
            </a:extLst>
          </p:cNvPr>
          <p:cNvSpPr/>
          <p:nvPr/>
        </p:nvSpPr>
        <p:spPr>
          <a:xfrm>
            <a:off x="3582444" y="2732853"/>
            <a:ext cx="7722189" cy="329216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10;&#10;Description automatically generated">
            <a:extLst>
              <a:ext uri="{FF2B5EF4-FFF2-40B4-BE49-F238E27FC236}">
                <a16:creationId xmlns:a16="http://schemas.microsoft.com/office/drawing/2014/main" id="{90F04F97-E7B3-3B4D-726A-C4C26C869D2D}"/>
              </a:ext>
            </a:extLst>
          </p:cNvPr>
          <p:cNvPicPr>
            <a:picLocks noChangeAspect="1"/>
          </p:cNvPicPr>
          <p:nvPr/>
        </p:nvPicPr>
        <p:blipFill rotWithShape="1">
          <a:blip r:embed="rId6">
            <a:alphaModFix amt="35000"/>
          </a:blip>
          <a:srcRect l="587" t="1517" r="587" b="1176"/>
          <a:stretch/>
        </p:blipFill>
        <p:spPr>
          <a:xfrm>
            <a:off x="3600815" y="2753692"/>
            <a:ext cx="3094766" cy="3263014"/>
          </a:xfrm>
          <a:prstGeom prst="rect">
            <a:avLst/>
          </a:prstGeom>
        </p:spPr>
      </p:pic>
      <p:pic>
        <p:nvPicPr>
          <p:cNvPr id="14" name="Picture 13" descr="Shape&#10;&#10;Description automatically generated">
            <a:extLst>
              <a:ext uri="{FF2B5EF4-FFF2-40B4-BE49-F238E27FC236}">
                <a16:creationId xmlns:a16="http://schemas.microsoft.com/office/drawing/2014/main" id="{00A870AC-3DB9-510D-72EF-19B714A16C5F}"/>
              </a:ext>
            </a:extLst>
          </p:cNvPr>
          <p:cNvPicPr>
            <a:picLocks noChangeAspect="1"/>
          </p:cNvPicPr>
          <p:nvPr/>
        </p:nvPicPr>
        <p:blipFill rotWithShape="1">
          <a:blip r:embed="rId6">
            <a:alphaModFix amt="35000"/>
          </a:blip>
          <a:srcRect l="587" t="1517" r="587" b="1176"/>
          <a:stretch/>
        </p:blipFill>
        <p:spPr>
          <a:xfrm>
            <a:off x="7721877" y="2745379"/>
            <a:ext cx="3566550" cy="3263014"/>
          </a:xfrm>
          <a:prstGeom prst="rect">
            <a:avLst/>
          </a:prstGeom>
        </p:spPr>
      </p:pic>
      <p:pic>
        <p:nvPicPr>
          <p:cNvPr id="15" name="Picture 14" descr="Shape&#10;&#10;Description automatically generated">
            <a:extLst>
              <a:ext uri="{FF2B5EF4-FFF2-40B4-BE49-F238E27FC236}">
                <a16:creationId xmlns:a16="http://schemas.microsoft.com/office/drawing/2014/main" id="{E7D5F5EF-1E3B-93A7-9D28-CACA6E75D258}"/>
              </a:ext>
            </a:extLst>
          </p:cNvPr>
          <p:cNvPicPr>
            <a:picLocks noChangeAspect="1"/>
          </p:cNvPicPr>
          <p:nvPr/>
        </p:nvPicPr>
        <p:blipFill rotWithShape="1">
          <a:blip r:embed="rId6">
            <a:alphaModFix amt="35000"/>
          </a:blip>
          <a:srcRect l="587" t="1517" r="587" b="1176"/>
          <a:stretch/>
        </p:blipFill>
        <p:spPr>
          <a:xfrm>
            <a:off x="6695582" y="2745842"/>
            <a:ext cx="1026296" cy="1284001"/>
          </a:xfrm>
          <a:prstGeom prst="rect">
            <a:avLst/>
          </a:prstGeom>
        </p:spPr>
      </p:pic>
      <p:pic>
        <p:nvPicPr>
          <p:cNvPr id="16" name="Picture 15" descr="Shape&#10;&#10;Description automatically generated">
            <a:extLst>
              <a:ext uri="{FF2B5EF4-FFF2-40B4-BE49-F238E27FC236}">
                <a16:creationId xmlns:a16="http://schemas.microsoft.com/office/drawing/2014/main" id="{045204BA-01F4-FFF6-D31C-1F24471E10AB}"/>
              </a:ext>
            </a:extLst>
          </p:cNvPr>
          <p:cNvPicPr>
            <a:picLocks noChangeAspect="1"/>
          </p:cNvPicPr>
          <p:nvPr/>
        </p:nvPicPr>
        <p:blipFill rotWithShape="1">
          <a:blip r:embed="rId6">
            <a:alphaModFix amt="35000"/>
          </a:blip>
          <a:srcRect l="587" t="1517" r="587" b="1176"/>
          <a:stretch/>
        </p:blipFill>
        <p:spPr>
          <a:xfrm>
            <a:off x="6695581" y="4953802"/>
            <a:ext cx="1026296" cy="1062441"/>
          </a:xfrm>
          <a:prstGeom prst="rect">
            <a:avLst/>
          </a:prstGeom>
        </p:spPr>
      </p:pic>
      <p:sp>
        <p:nvSpPr>
          <p:cNvPr id="10" name="TextBox 9">
            <a:extLst>
              <a:ext uri="{FF2B5EF4-FFF2-40B4-BE49-F238E27FC236}">
                <a16:creationId xmlns:a16="http://schemas.microsoft.com/office/drawing/2014/main" id="{D929F444-DB69-36D5-C4CD-B19952CF9188}"/>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53701011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58AF6E23-6646-46A7-31EB-E427FF3A03BF}"/>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4" name="Rectangle 3">
            <a:extLst>
              <a:ext uri="{FF2B5EF4-FFF2-40B4-BE49-F238E27FC236}">
                <a16:creationId xmlns:a16="http://schemas.microsoft.com/office/drawing/2014/main" id="{8EA56C53-4756-FC0B-EC77-492F47092E82}"/>
              </a:ext>
            </a:extLst>
          </p:cNvPr>
          <p:cNvSpPr/>
          <p:nvPr/>
        </p:nvSpPr>
        <p:spPr>
          <a:xfrm>
            <a:off x="3734551" y="3410550"/>
            <a:ext cx="1401097" cy="1638856"/>
          </a:xfrm>
          <a:prstGeom prst="rect">
            <a:avLst/>
          </a:prstGeom>
          <a:solidFill>
            <a:srgbClr val="FFFF0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143202-B2C8-27A8-34E4-9457D6906F3E}"/>
              </a:ext>
            </a:extLst>
          </p:cNvPr>
          <p:cNvSpPr/>
          <p:nvPr/>
        </p:nvSpPr>
        <p:spPr>
          <a:xfrm>
            <a:off x="3799791" y="5203825"/>
            <a:ext cx="1276798" cy="419100"/>
          </a:xfrm>
          <a:prstGeom prst="rect">
            <a:avLst/>
          </a:prstGeom>
          <a:solidFill>
            <a:srgbClr val="C00000">
              <a:alpha val="234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311CD2-4501-2ECD-D4FB-4B4F3D649F7A}"/>
              </a:ext>
            </a:extLst>
          </p:cNvPr>
          <p:cNvSpPr/>
          <p:nvPr/>
        </p:nvSpPr>
        <p:spPr>
          <a:xfrm>
            <a:off x="5225628" y="2935201"/>
            <a:ext cx="1569455" cy="1196377"/>
          </a:xfrm>
          <a:prstGeom prst="rect">
            <a:avLst/>
          </a:prstGeom>
          <a:solidFill>
            <a:srgbClr val="00B0F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B38BF7-BCC4-49AD-55CE-5F3E669C5E20}"/>
              </a:ext>
            </a:extLst>
          </p:cNvPr>
          <p:cNvSpPr/>
          <p:nvPr/>
        </p:nvSpPr>
        <p:spPr>
          <a:xfrm>
            <a:off x="5346917" y="4229978"/>
            <a:ext cx="1258599" cy="635449"/>
          </a:xfrm>
          <a:prstGeom prst="rect">
            <a:avLst/>
          </a:prstGeom>
          <a:solidFill>
            <a:srgbClr val="7030A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1026EF-7E32-7FB0-2264-83957FD9E69D}"/>
              </a:ext>
            </a:extLst>
          </p:cNvPr>
          <p:cNvSpPr/>
          <p:nvPr/>
        </p:nvSpPr>
        <p:spPr>
          <a:xfrm>
            <a:off x="6873634" y="3152748"/>
            <a:ext cx="1133082" cy="762027"/>
          </a:xfrm>
          <a:prstGeom prst="rect">
            <a:avLst/>
          </a:prstGeom>
          <a:solidFill>
            <a:schemeClr val="tx1">
              <a:lumMod val="60000"/>
              <a:lumOff val="40000"/>
              <a:alpha val="228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2AAE06-F4D8-7AF5-2E53-F1A1A0933B30}"/>
              </a:ext>
            </a:extLst>
          </p:cNvPr>
          <p:cNvSpPr/>
          <p:nvPr/>
        </p:nvSpPr>
        <p:spPr>
          <a:xfrm>
            <a:off x="8178209" y="3007892"/>
            <a:ext cx="1404053" cy="1054797"/>
          </a:xfrm>
          <a:prstGeom prst="rect">
            <a:avLst/>
          </a:prstGeom>
          <a:solidFill>
            <a:srgbClr val="00B05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0E44B0-F59E-4887-2EE8-4FAECCAB5138}"/>
              </a:ext>
            </a:extLst>
          </p:cNvPr>
          <p:cNvSpPr/>
          <p:nvPr/>
        </p:nvSpPr>
        <p:spPr>
          <a:xfrm>
            <a:off x="9753755" y="3747502"/>
            <a:ext cx="1404053" cy="1259927"/>
          </a:xfrm>
          <a:prstGeom prst="rect">
            <a:avLst/>
          </a:prstGeom>
          <a:solidFill>
            <a:srgbClr val="FFC00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ED0C0D-82CA-F14B-40D0-AD794034BC4F}"/>
              </a:ext>
            </a:extLst>
          </p:cNvPr>
          <p:cNvSpPr/>
          <p:nvPr/>
        </p:nvSpPr>
        <p:spPr>
          <a:xfrm>
            <a:off x="9890887" y="5119469"/>
            <a:ext cx="1127070" cy="592709"/>
          </a:xfrm>
          <a:prstGeom prst="rect">
            <a:avLst/>
          </a:prstGeom>
          <a:solidFill>
            <a:schemeClr val="accent3">
              <a:lumMod val="60000"/>
              <a:lumOff val="40000"/>
              <a:alpha val="228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429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25894" y="165469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Engineering @ T Rowe Price</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9" name="Picture 8">
            <a:extLst>
              <a:ext uri="{FF2B5EF4-FFF2-40B4-BE49-F238E27FC236}">
                <a16:creationId xmlns:a16="http://schemas.microsoft.com/office/drawing/2014/main" id="{D97A9190-5F9D-7F8B-EA17-E8EA427E661E}"/>
              </a:ext>
            </a:extLst>
          </p:cNvPr>
          <p:cNvPicPr>
            <a:picLocks noChangeAspect="1"/>
          </p:cNvPicPr>
          <p:nvPr/>
        </p:nvPicPr>
        <p:blipFill>
          <a:blip r:embed="rId3"/>
          <a:stretch>
            <a:fillRect/>
          </a:stretch>
        </p:blipFill>
        <p:spPr>
          <a:xfrm>
            <a:off x="3167306" y="1649396"/>
            <a:ext cx="8571798" cy="5208604"/>
          </a:xfrm>
          <a:prstGeom prst="rect">
            <a:avLst/>
          </a:prstGeom>
        </p:spPr>
      </p:pic>
      <p:pic>
        <p:nvPicPr>
          <p:cNvPr id="2" name="Picture 1" descr="Qr code&#10;&#10;Description automatically generated">
            <a:extLst>
              <a:ext uri="{FF2B5EF4-FFF2-40B4-BE49-F238E27FC236}">
                <a16:creationId xmlns:a16="http://schemas.microsoft.com/office/drawing/2014/main" id="{29384A49-BD06-C83E-E8C5-BC060F56B5B7}"/>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521E61DD-A893-71B6-2791-8E688D3CC7D0}"/>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429068496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Asset Management</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4" name="Content Placeholder 2">
            <a:extLst>
              <a:ext uri="{FF2B5EF4-FFF2-40B4-BE49-F238E27FC236}">
                <a16:creationId xmlns:a16="http://schemas.microsoft.com/office/drawing/2014/main" id="{52AD49CA-654E-BB53-7D37-F64EE750FF4C}"/>
              </a:ext>
            </a:extLst>
          </p:cNvPr>
          <p:cNvSpPr txBox="1">
            <a:spLocks/>
          </p:cNvSpPr>
          <p:nvPr/>
        </p:nvSpPr>
        <p:spPr>
          <a:xfrm>
            <a:off x="3777835" y="1389667"/>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Asset Managers invest money on behalf of individual and institutional clients.</a:t>
            </a:r>
          </a:p>
        </p:txBody>
      </p:sp>
      <p:pic>
        <p:nvPicPr>
          <p:cNvPr id="2" name="Picture 1" descr="Qr code&#10;&#10;Description automatically generated">
            <a:extLst>
              <a:ext uri="{FF2B5EF4-FFF2-40B4-BE49-F238E27FC236}">
                <a16:creationId xmlns:a16="http://schemas.microsoft.com/office/drawing/2014/main" id="{D3EB3132-D91F-5A7B-E050-C0D9EBEB3C39}"/>
              </a:ext>
            </a:extLst>
          </p:cNvPr>
          <p:cNvPicPr>
            <a:picLocks noChangeAspect="1"/>
          </p:cNvPicPr>
          <p:nvPr/>
        </p:nvPicPr>
        <p:blipFill rotWithShape="1">
          <a:blip r:embed="rId3"/>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E20FC4C-6BAC-22B2-F232-90C932EF2CC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424058894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3"/>
          <a:srcRect r="66099" b="4456"/>
          <a:stretch/>
        </p:blipFill>
        <p:spPr>
          <a:xfrm>
            <a:off x="3628566" y="2361759"/>
            <a:ext cx="2629016" cy="2445631"/>
          </a:xfrm>
          <a:prstGeom prst="rect">
            <a:avLst/>
          </a:prstGeom>
        </p:spPr>
      </p:pic>
      <p:pic>
        <p:nvPicPr>
          <p:cNvPr id="2" name="Picture 1" descr="Qr code&#10;&#10;Description automatically generated">
            <a:extLst>
              <a:ext uri="{FF2B5EF4-FFF2-40B4-BE49-F238E27FC236}">
                <a16:creationId xmlns:a16="http://schemas.microsoft.com/office/drawing/2014/main" id="{329554C9-E409-3B17-C3D8-35839B6CEDA9}"/>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11B0D707-D8A8-C160-13CB-5F89A576A121}"/>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5656320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3"/>
          <a:srcRect r="34136" b="4456"/>
          <a:stretch/>
        </p:blipFill>
        <p:spPr>
          <a:xfrm>
            <a:off x="3628565" y="2361759"/>
            <a:ext cx="5107811" cy="2445631"/>
          </a:xfrm>
          <a:prstGeom prst="rect">
            <a:avLst/>
          </a:prstGeom>
        </p:spPr>
      </p:pic>
      <p:pic>
        <p:nvPicPr>
          <p:cNvPr id="2" name="Picture 1" descr="Qr code&#10;&#10;Description automatically generated">
            <a:extLst>
              <a:ext uri="{FF2B5EF4-FFF2-40B4-BE49-F238E27FC236}">
                <a16:creationId xmlns:a16="http://schemas.microsoft.com/office/drawing/2014/main" id="{329554C9-E409-3B17-C3D8-35839B6CEDA9}"/>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97CFB2F3-B306-B566-A912-7707200FFDE9}"/>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9609652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3"/>
          <a:srcRect r="-100" b="4456"/>
          <a:stretch/>
        </p:blipFill>
        <p:spPr>
          <a:xfrm>
            <a:off x="3628565" y="2361759"/>
            <a:ext cx="7762876" cy="2445631"/>
          </a:xfrm>
          <a:prstGeom prst="rect">
            <a:avLst/>
          </a:prstGeom>
        </p:spPr>
      </p:pic>
      <p:pic>
        <p:nvPicPr>
          <p:cNvPr id="2" name="Picture 1" descr="Qr code&#10;&#10;Description automatically generated">
            <a:extLst>
              <a:ext uri="{FF2B5EF4-FFF2-40B4-BE49-F238E27FC236}">
                <a16:creationId xmlns:a16="http://schemas.microsoft.com/office/drawing/2014/main" id="{329554C9-E409-3B17-C3D8-35839B6CEDA9}"/>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AE12CCCD-FEFB-2DAB-942D-177E1CA8FB4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15599809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4" name="Picture 3" descr="Shape, rectangle&#10;&#10;Description automatically generated">
            <a:extLst>
              <a:ext uri="{FF2B5EF4-FFF2-40B4-BE49-F238E27FC236}">
                <a16:creationId xmlns:a16="http://schemas.microsoft.com/office/drawing/2014/main" id="{9F7AA034-4403-9866-0242-B265CDB1D73D}"/>
              </a:ext>
            </a:extLst>
          </p:cNvPr>
          <p:cNvPicPr>
            <a:picLocks noChangeAspect="1"/>
          </p:cNvPicPr>
          <p:nvPr/>
        </p:nvPicPr>
        <p:blipFill>
          <a:blip r:embed="rId3"/>
          <a:stretch>
            <a:fillRect/>
          </a:stretch>
        </p:blipFill>
        <p:spPr>
          <a:xfrm>
            <a:off x="3841921" y="4724263"/>
            <a:ext cx="7187028" cy="1249918"/>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4"/>
          <a:srcRect b="4456"/>
          <a:stretch/>
        </p:blipFill>
        <p:spPr>
          <a:xfrm>
            <a:off x="3628565" y="2361759"/>
            <a:ext cx="7755081" cy="2445631"/>
          </a:xfrm>
          <a:prstGeom prst="rect">
            <a:avLst/>
          </a:prstGeom>
        </p:spPr>
      </p:pic>
      <p:pic>
        <p:nvPicPr>
          <p:cNvPr id="2" name="Picture 1" descr="Qr code&#10;&#10;Description automatically generated">
            <a:extLst>
              <a:ext uri="{FF2B5EF4-FFF2-40B4-BE49-F238E27FC236}">
                <a16:creationId xmlns:a16="http://schemas.microsoft.com/office/drawing/2014/main" id="{AFC0AD19-F15F-3F9B-4FE9-2404BD514061}"/>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6FEE275-2D3E-8FA2-A1D8-1379095E50CD}"/>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9749820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Other Investment Firms</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4" name="Picture 3" descr="Shape, rectangle&#10;&#10;Description automatically generated">
            <a:extLst>
              <a:ext uri="{FF2B5EF4-FFF2-40B4-BE49-F238E27FC236}">
                <a16:creationId xmlns:a16="http://schemas.microsoft.com/office/drawing/2014/main" id="{9F7AA034-4403-9866-0242-B265CDB1D73D}"/>
              </a:ext>
            </a:extLst>
          </p:cNvPr>
          <p:cNvPicPr>
            <a:picLocks noChangeAspect="1"/>
          </p:cNvPicPr>
          <p:nvPr/>
        </p:nvPicPr>
        <p:blipFill>
          <a:blip r:embed="rId3"/>
          <a:stretch>
            <a:fillRect/>
          </a:stretch>
        </p:blipFill>
        <p:spPr>
          <a:xfrm>
            <a:off x="3841921" y="4724263"/>
            <a:ext cx="7187028" cy="1249918"/>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DE6FC727-FC3C-891F-72BE-8A10A803E129}"/>
              </a:ext>
            </a:extLst>
          </p:cNvPr>
          <p:cNvPicPr>
            <a:picLocks noChangeAspect="1"/>
          </p:cNvPicPr>
          <p:nvPr/>
        </p:nvPicPr>
        <p:blipFill rotWithShape="1">
          <a:blip r:embed="rId4"/>
          <a:srcRect b="4456"/>
          <a:stretch/>
        </p:blipFill>
        <p:spPr>
          <a:xfrm>
            <a:off x="3628565" y="2361759"/>
            <a:ext cx="7755081" cy="2445631"/>
          </a:xfrm>
          <a:prstGeom prst="rect">
            <a:avLst/>
          </a:prstGeom>
        </p:spPr>
      </p:pic>
      <p:pic>
        <p:nvPicPr>
          <p:cNvPr id="3" name="Picture 2" descr="Chart&#10;&#10;Description automatically generated">
            <a:extLst>
              <a:ext uri="{FF2B5EF4-FFF2-40B4-BE49-F238E27FC236}">
                <a16:creationId xmlns:a16="http://schemas.microsoft.com/office/drawing/2014/main" id="{077D1CE6-2286-EC5A-B6D4-D80540E4BF94}"/>
              </a:ext>
            </a:extLst>
          </p:cNvPr>
          <p:cNvPicPr>
            <a:picLocks noChangeAspect="1"/>
          </p:cNvPicPr>
          <p:nvPr/>
        </p:nvPicPr>
        <p:blipFill>
          <a:blip r:embed="rId5"/>
          <a:stretch>
            <a:fillRect/>
          </a:stretch>
        </p:blipFill>
        <p:spPr>
          <a:xfrm>
            <a:off x="4222362" y="5423346"/>
            <a:ext cx="453656" cy="453656"/>
          </a:xfrm>
          <a:prstGeom prst="rect">
            <a:avLst/>
          </a:prstGeom>
        </p:spPr>
      </p:pic>
      <p:pic>
        <p:nvPicPr>
          <p:cNvPr id="2" name="Picture 1" descr="Qr code&#10;&#10;Description automatically generated">
            <a:extLst>
              <a:ext uri="{FF2B5EF4-FFF2-40B4-BE49-F238E27FC236}">
                <a16:creationId xmlns:a16="http://schemas.microsoft.com/office/drawing/2014/main" id="{D11B7E71-296D-1C45-6E35-0F1D3DA3CEC2}"/>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D2D2DD83-1D0E-9FD8-0E6E-BB7A00FB374F}"/>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01826542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#1</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1" descr="Qr code&#10;&#10;Description automatically generated">
            <a:extLst>
              <a:ext uri="{FF2B5EF4-FFF2-40B4-BE49-F238E27FC236}">
                <a16:creationId xmlns:a16="http://schemas.microsoft.com/office/drawing/2014/main" id="{BDC77747-03F5-CDA1-232B-901DEDC510F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2052" name="Picture 4" descr="92,929 Thought Bubble Stock Photos, Pictures &amp; Royalty-Free Images - iStock">
            <a:extLst>
              <a:ext uri="{FF2B5EF4-FFF2-40B4-BE49-F238E27FC236}">
                <a16:creationId xmlns:a16="http://schemas.microsoft.com/office/drawing/2014/main" id="{2590851A-A818-58A6-FFFA-3CDFEF2D0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2697" y="-3779215"/>
            <a:ext cx="6376794" cy="54286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92,929 Thought Bubble Stock Photos, Pictures &amp; Royalty-Free Images - iStock">
            <a:extLst>
              <a:ext uri="{FF2B5EF4-FFF2-40B4-BE49-F238E27FC236}">
                <a16:creationId xmlns:a16="http://schemas.microsoft.com/office/drawing/2014/main" id="{32794B44-6207-BC16-E37C-981A8E381C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80" t="25233" r="25752" b="50267"/>
          <a:stretch/>
        </p:blipFill>
        <p:spPr bwMode="auto">
          <a:xfrm>
            <a:off x="18774251" y="3662457"/>
            <a:ext cx="1611294" cy="13300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E86B0C-5188-C53C-DD82-BEC9B59453B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pic>
        <p:nvPicPr>
          <p:cNvPr id="11" name="Picture 4" descr="92,929 Thought Bubble Stock Photos, Pictures &amp; Royalty-Free Images - iStock">
            <a:extLst>
              <a:ext uri="{FF2B5EF4-FFF2-40B4-BE49-F238E27FC236}">
                <a16:creationId xmlns:a16="http://schemas.microsoft.com/office/drawing/2014/main" id="{AEEE0EDA-6E5B-4BBA-BEBC-525DDD4723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107" t="23492" b="50143"/>
          <a:stretch/>
        </p:blipFill>
        <p:spPr bwMode="auto">
          <a:xfrm>
            <a:off x="9671143" y="-3916346"/>
            <a:ext cx="2300508" cy="19199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C2AB5A4-A6C2-96FB-E674-74B6F6BA4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4176" y="-3195543"/>
            <a:ext cx="88201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362B985-292E-1EED-E4A7-321B80128531}"/>
              </a:ext>
            </a:extLst>
          </p:cNvPr>
          <p:cNvPicPr>
            <a:picLocks noChangeAspect="1"/>
          </p:cNvPicPr>
          <p:nvPr/>
        </p:nvPicPr>
        <p:blipFill rotWithShape="1">
          <a:blip r:embed="rId6"/>
          <a:srcRect l="11420" t="34303" r="55035" b="35177"/>
          <a:stretch/>
        </p:blipFill>
        <p:spPr>
          <a:xfrm>
            <a:off x="2971897" y="3715707"/>
            <a:ext cx="3176912" cy="2890383"/>
          </a:xfrm>
          <a:prstGeom prst="rect">
            <a:avLst/>
          </a:prstGeom>
        </p:spPr>
      </p:pic>
      <p:pic>
        <p:nvPicPr>
          <p:cNvPr id="14" name="Picture 13" descr="Icon&#10;&#10;Description automatically generated">
            <a:extLst>
              <a:ext uri="{FF2B5EF4-FFF2-40B4-BE49-F238E27FC236}">
                <a16:creationId xmlns:a16="http://schemas.microsoft.com/office/drawing/2014/main" id="{FEC8456E-2E62-233B-7700-F4FA6CE6BDD0}"/>
              </a:ext>
            </a:extLst>
          </p:cNvPr>
          <p:cNvPicPr>
            <a:picLocks noChangeAspect="1"/>
          </p:cNvPicPr>
          <p:nvPr/>
        </p:nvPicPr>
        <p:blipFill rotWithShape="1">
          <a:blip r:embed="rId6"/>
          <a:srcRect l="54196" t="32908" r="7791" b="36549"/>
          <a:stretch/>
        </p:blipFill>
        <p:spPr>
          <a:xfrm>
            <a:off x="5169923" y="1514831"/>
            <a:ext cx="3354141" cy="2694995"/>
          </a:xfrm>
          <a:prstGeom prst="rect">
            <a:avLst/>
          </a:prstGeom>
        </p:spPr>
      </p:pic>
      <p:pic>
        <p:nvPicPr>
          <p:cNvPr id="10" name="Picture 9" descr="Icon&#10;&#10;Description automatically generated">
            <a:extLst>
              <a:ext uri="{FF2B5EF4-FFF2-40B4-BE49-F238E27FC236}">
                <a16:creationId xmlns:a16="http://schemas.microsoft.com/office/drawing/2014/main" id="{BDA5C49A-0C22-32E6-C3CD-0C050BF3CB74}"/>
              </a:ext>
            </a:extLst>
          </p:cNvPr>
          <p:cNvPicPr>
            <a:picLocks noChangeAspect="1"/>
          </p:cNvPicPr>
          <p:nvPr/>
        </p:nvPicPr>
        <p:blipFill rotWithShape="1">
          <a:blip r:embed="rId6"/>
          <a:srcRect l="5578" t="-544" r="51000" b="65969"/>
          <a:stretch/>
        </p:blipFill>
        <p:spPr>
          <a:xfrm>
            <a:off x="2701793" y="1437679"/>
            <a:ext cx="4102247" cy="3266493"/>
          </a:xfrm>
          <a:prstGeom prst="rect">
            <a:avLst/>
          </a:prstGeom>
        </p:spPr>
      </p:pic>
      <p:pic>
        <p:nvPicPr>
          <p:cNvPr id="13" name="Picture 12" descr="Icon&#10;&#10;Description automatically generated">
            <a:extLst>
              <a:ext uri="{FF2B5EF4-FFF2-40B4-BE49-F238E27FC236}">
                <a16:creationId xmlns:a16="http://schemas.microsoft.com/office/drawing/2014/main" id="{8F7088B8-80A5-8358-98FF-3A6A18C22C4D}"/>
              </a:ext>
            </a:extLst>
          </p:cNvPr>
          <p:cNvPicPr>
            <a:picLocks noChangeAspect="1"/>
          </p:cNvPicPr>
          <p:nvPr/>
        </p:nvPicPr>
        <p:blipFill rotWithShape="1">
          <a:blip r:embed="rId6"/>
          <a:srcRect l="51001" t="63481" r="3019" b="7761"/>
          <a:stretch/>
        </p:blipFill>
        <p:spPr>
          <a:xfrm>
            <a:off x="8353846" y="4075962"/>
            <a:ext cx="4102247" cy="2565740"/>
          </a:xfrm>
          <a:prstGeom prst="rect">
            <a:avLst/>
          </a:prstGeom>
        </p:spPr>
      </p:pic>
      <p:pic>
        <p:nvPicPr>
          <p:cNvPr id="9" name="Picture 8" descr="A group of toothbrushes&#10;&#10;Description automatically generated with low confidence">
            <a:extLst>
              <a:ext uri="{FF2B5EF4-FFF2-40B4-BE49-F238E27FC236}">
                <a16:creationId xmlns:a16="http://schemas.microsoft.com/office/drawing/2014/main" id="{82437ED7-1239-C0A0-301F-F328974BC09D}"/>
              </a:ext>
            </a:extLst>
          </p:cNvPr>
          <p:cNvPicPr>
            <a:picLocks noChangeAspect="1"/>
          </p:cNvPicPr>
          <p:nvPr/>
        </p:nvPicPr>
        <p:blipFill rotWithShape="1">
          <a:blip r:embed="rId7"/>
          <a:srcRect l="18152" t="4380" r="22180" b="23739"/>
          <a:stretch/>
        </p:blipFill>
        <p:spPr>
          <a:xfrm>
            <a:off x="5931957" y="3921843"/>
            <a:ext cx="3091072" cy="2952389"/>
          </a:xfrm>
          <a:prstGeom prst="rect">
            <a:avLst/>
          </a:prstGeom>
        </p:spPr>
      </p:pic>
      <p:pic>
        <p:nvPicPr>
          <p:cNvPr id="15" name="Picture 14" descr="Icon&#10;&#10;Description automatically generated">
            <a:extLst>
              <a:ext uri="{FF2B5EF4-FFF2-40B4-BE49-F238E27FC236}">
                <a16:creationId xmlns:a16="http://schemas.microsoft.com/office/drawing/2014/main" id="{11BAA28C-C3A4-60DD-5EEB-F1410412B1E2}"/>
              </a:ext>
            </a:extLst>
          </p:cNvPr>
          <p:cNvPicPr>
            <a:picLocks noChangeAspect="1"/>
          </p:cNvPicPr>
          <p:nvPr/>
        </p:nvPicPr>
        <p:blipFill rotWithShape="1">
          <a:blip r:embed="rId6"/>
          <a:srcRect l="53382" r="9126" b="67684"/>
          <a:stretch/>
        </p:blipFill>
        <p:spPr>
          <a:xfrm>
            <a:off x="7116311" y="1018898"/>
            <a:ext cx="3838558" cy="3308577"/>
          </a:xfrm>
          <a:prstGeom prst="rect">
            <a:avLst/>
          </a:prstGeom>
        </p:spPr>
      </p:pic>
      <p:pic>
        <p:nvPicPr>
          <p:cNvPr id="16" name="Picture 15" descr="Icon&#10;&#10;Description automatically generated">
            <a:extLst>
              <a:ext uri="{FF2B5EF4-FFF2-40B4-BE49-F238E27FC236}">
                <a16:creationId xmlns:a16="http://schemas.microsoft.com/office/drawing/2014/main" id="{071926F7-978D-1E10-C797-890BD0765845}"/>
              </a:ext>
            </a:extLst>
          </p:cNvPr>
          <p:cNvPicPr>
            <a:picLocks noChangeAspect="1"/>
          </p:cNvPicPr>
          <p:nvPr/>
        </p:nvPicPr>
        <p:blipFill rotWithShape="1">
          <a:blip r:embed="rId6"/>
          <a:srcRect l="7231" t="64268" r="52053" b="8413"/>
          <a:stretch/>
        </p:blipFill>
        <p:spPr>
          <a:xfrm>
            <a:off x="8730738" y="2461764"/>
            <a:ext cx="3643238" cy="2444445"/>
          </a:xfrm>
          <a:prstGeom prst="rect">
            <a:avLst/>
          </a:prstGeom>
        </p:spPr>
      </p:pic>
      <p:sp>
        <p:nvSpPr>
          <p:cNvPr id="4" name="TextBox 3">
            <a:extLst>
              <a:ext uri="{FF2B5EF4-FFF2-40B4-BE49-F238E27FC236}">
                <a16:creationId xmlns:a16="http://schemas.microsoft.com/office/drawing/2014/main" id="{37019035-78C1-E54F-FB5A-612D3E7E378D}"/>
              </a:ext>
            </a:extLst>
          </p:cNvPr>
          <p:cNvSpPr txBox="1"/>
          <p:nvPr/>
        </p:nvSpPr>
        <p:spPr>
          <a:xfrm>
            <a:off x="130630" y="65848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1828005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2" name="Picture 11" descr="A picture containing person, indoor, child, young&#10;&#10;Description automatically generated">
            <a:extLst>
              <a:ext uri="{FF2B5EF4-FFF2-40B4-BE49-F238E27FC236}">
                <a16:creationId xmlns:a16="http://schemas.microsoft.com/office/drawing/2014/main" id="{5AABEE24-AF93-7642-B004-7A424530938D}"/>
              </a:ext>
            </a:extLst>
          </p:cNvPr>
          <p:cNvPicPr>
            <a:picLocks noChangeAspect="1"/>
          </p:cNvPicPr>
          <p:nvPr/>
        </p:nvPicPr>
        <p:blipFill>
          <a:blip r:embed="rId3"/>
          <a:stretch>
            <a:fillRect/>
          </a:stretch>
        </p:blipFill>
        <p:spPr>
          <a:xfrm>
            <a:off x="4133799" y="-427886"/>
            <a:ext cx="7309438" cy="7280199"/>
          </a:xfrm>
          <a:prstGeom prst="rect">
            <a:avLst/>
          </a:prstGeom>
        </p:spPr>
      </p:pic>
      <p:sp>
        <p:nvSpPr>
          <p:cNvPr id="140" name="Google Shape;140;p3"/>
          <p:cNvSpPr txBox="1">
            <a:spLocks noGrp="1"/>
          </p:cNvSpPr>
          <p:nvPr>
            <p:ph type="ctrTitle"/>
          </p:nvPr>
        </p:nvSpPr>
        <p:spPr>
          <a:xfrm>
            <a:off x="9142577" y="3710641"/>
            <a:ext cx="4287547" cy="133251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1042" name="Picture 18" descr="Why it's so hard to ignore a baby's cry, according to science">
            <a:extLst>
              <a:ext uri="{FF2B5EF4-FFF2-40B4-BE49-F238E27FC236}">
                <a16:creationId xmlns:a16="http://schemas.microsoft.com/office/drawing/2014/main" id="{5E6B6565-8385-F5D8-6821-34CE0F447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0743" y="4747215"/>
            <a:ext cx="6336263" cy="42215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ark, night sky&#10;&#10;Description automatically generated">
            <a:extLst>
              <a:ext uri="{FF2B5EF4-FFF2-40B4-BE49-F238E27FC236}">
                <a16:creationId xmlns:a16="http://schemas.microsoft.com/office/drawing/2014/main" id="{5102E74D-1C2B-7F1E-0E39-6380A4DF7DFE}"/>
              </a:ext>
            </a:extLst>
          </p:cNvPr>
          <p:cNvPicPr>
            <a:picLocks noChangeAspect="1"/>
          </p:cNvPicPr>
          <p:nvPr/>
        </p:nvPicPr>
        <p:blipFill>
          <a:blip r:embed="rId5"/>
          <a:stretch>
            <a:fillRect/>
          </a:stretch>
        </p:blipFill>
        <p:spPr>
          <a:xfrm>
            <a:off x="4081101" y="3653912"/>
            <a:ext cx="8128137" cy="3225451"/>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6DDC392C-515C-E783-1363-5A6C481FA3CC}"/>
              </a:ext>
            </a:extLst>
          </p:cNvPr>
          <p:cNvPicPr>
            <a:picLocks noChangeAspect="1"/>
          </p:cNvPicPr>
          <p:nvPr/>
        </p:nvPicPr>
        <p:blipFill>
          <a:blip r:embed="rId6"/>
          <a:stretch>
            <a:fillRect/>
          </a:stretch>
        </p:blipFill>
        <p:spPr>
          <a:xfrm>
            <a:off x="3358008" y="2044254"/>
            <a:ext cx="4977002" cy="4977002"/>
          </a:xfrm>
          <a:prstGeom prst="rect">
            <a:avLst/>
          </a:prstGeom>
        </p:spPr>
      </p:pic>
      <p:pic>
        <p:nvPicPr>
          <p:cNvPr id="10" name="Picture 9" descr="A picture containing text, handwear&#10;&#10;Description automatically generated">
            <a:extLst>
              <a:ext uri="{FF2B5EF4-FFF2-40B4-BE49-F238E27FC236}">
                <a16:creationId xmlns:a16="http://schemas.microsoft.com/office/drawing/2014/main" id="{4FFE36B0-FC50-734E-6928-C9EEC5841DCB}"/>
              </a:ext>
            </a:extLst>
          </p:cNvPr>
          <p:cNvPicPr>
            <a:picLocks noChangeAspect="1"/>
          </p:cNvPicPr>
          <p:nvPr/>
        </p:nvPicPr>
        <p:blipFill>
          <a:blip r:embed="rId7"/>
          <a:stretch>
            <a:fillRect/>
          </a:stretch>
        </p:blipFill>
        <p:spPr>
          <a:xfrm>
            <a:off x="6488903" y="19542"/>
            <a:ext cx="5698151" cy="2815557"/>
          </a:xfrm>
          <a:prstGeom prst="rect">
            <a:avLst/>
          </a:prstGeom>
        </p:spPr>
      </p:pic>
      <p:pic>
        <p:nvPicPr>
          <p:cNvPr id="3" name="Picture 2" descr="A picture containing person, indoor, dark&#10;&#10;Description automatically generated">
            <a:extLst>
              <a:ext uri="{FF2B5EF4-FFF2-40B4-BE49-F238E27FC236}">
                <a16:creationId xmlns:a16="http://schemas.microsoft.com/office/drawing/2014/main" id="{255C92EF-B672-6F5E-2F38-02D2639E854F}"/>
              </a:ext>
            </a:extLst>
          </p:cNvPr>
          <p:cNvPicPr>
            <a:picLocks noChangeAspect="1"/>
          </p:cNvPicPr>
          <p:nvPr/>
        </p:nvPicPr>
        <p:blipFill rotWithShape="1">
          <a:blip r:embed="rId8"/>
          <a:srcRect l="22259" t="2416" r="20658" b="14264"/>
          <a:stretch/>
        </p:blipFill>
        <p:spPr>
          <a:xfrm rot="1184932">
            <a:off x="4304800" y="1833519"/>
            <a:ext cx="2529979" cy="3165219"/>
          </a:xfrm>
          <a:prstGeom prst="rect">
            <a:avLst/>
          </a:prstGeom>
        </p:spPr>
      </p:pic>
      <p:pic>
        <p:nvPicPr>
          <p:cNvPr id="6" name="Picture 5" descr="A close-up of a person's face&#10;&#10;Description automatically generated with low confidence">
            <a:extLst>
              <a:ext uri="{FF2B5EF4-FFF2-40B4-BE49-F238E27FC236}">
                <a16:creationId xmlns:a16="http://schemas.microsoft.com/office/drawing/2014/main" id="{EEB21E58-C145-6A7F-C236-446A8F0B85C6}"/>
              </a:ext>
            </a:extLst>
          </p:cNvPr>
          <p:cNvPicPr>
            <a:picLocks noChangeAspect="1"/>
          </p:cNvPicPr>
          <p:nvPr/>
        </p:nvPicPr>
        <p:blipFill>
          <a:blip r:embed="rId9"/>
          <a:stretch>
            <a:fillRect/>
          </a:stretch>
        </p:blipFill>
        <p:spPr>
          <a:xfrm rot="642235">
            <a:off x="4614230" y="2764291"/>
            <a:ext cx="2039157" cy="2039157"/>
          </a:xfrm>
          <a:prstGeom prst="rect">
            <a:avLst/>
          </a:prstGeom>
        </p:spPr>
      </p:pic>
      <p:pic>
        <p:nvPicPr>
          <p:cNvPr id="9" name="Picture 8">
            <a:extLst>
              <a:ext uri="{FF2B5EF4-FFF2-40B4-BE49-F238E27FC236}">
                <a16:creationId xmlns:a16="http://schemas.microsoft.com/office/drawing/2014/main" id="{EE6D5A0B-752F-30A7-3D1E-309A1E22B28E}"/>
              </a:ext>
            </a:extLst>
          </p:cNvPr>
          <p:cNvPicPr>
            <a:picLocks noChangeAspect="1"/>
          </p:cNvPicPr>
          <p:nvPr/>
        </p:nvPicPr>
        <p:blipFill>
          <a:blip r:embed="rId10"/>
          <a:stretch>
            <a:fillRect/>
          </a:stretch>
        </p:blipFill>
        <p:spPr>
          <a:xfrm>
            <a:off x="7340890" y="978556"/>
            <a:ext cx="3994176" cy="2131395"/>
          </a:xfrm>
          <a:prstGeom prst="rect">
            <a:avLst/>
          </a:prstGeom>
        </p:spPr>
      </p:pic>
    </p:spTree>
    <p:extLst>
      <p:ext uri="{BB962C8B-B14F-4D97-AF65-F5344CB8AC3E}">
        <p14:creationId xmlns:p14="http://schemas.microsoft.com/office/powerpoint/2010/main" val="76379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50" fill="hold"/>
                                        <p:tgtEl>
                                          <p:spTgt spid="3"/>
                                        </p:tgtEl>
                                        <p:attrNameLst>
                                          <p:attrName>ppt_x</p:attrName>
                                        </p:attrNameLst>
                                      </p:cBhvr>
                                      <p:tavLst>
                                        <p:tav tm="0">
                                          <p:val>
                                            <p:strVal val="#ppt_x"/>
                                          </p:val>
                                        </p:tav>
                                        <p:tav tm="100000">
                                          <p:val>
                                            <p:strVal val="#ppt_x"/>
                                          </p:val>
                                        </p:tav>
                                      </p:tavLst>
                                    </p:anim>
                                    <p:anim calcmode="lin" valueType="num">
                                      <p:cBhvr additive="base">
                                        <p:cTn id="30" dur="1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#1</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4" name="Picture 3" descr="Graphical user interface, website&#10;&#10;Description automatically generated">
            <a:extLst>
              <a:ext uri="{FF2B5EF4-FFF2-40B4-BE49-F238E27FC236}">
                <a16:creationId xmlns:a16="http://schemas.microsoft.com/office/drawing/2014/main" id="{423506E3-0700-F558-1B86-D1D5D89732E1}"/>
              </a:ext>
            </a:extLst>
          </p:cNvPr>
          <p:cNvPicPr>
            <a:picLocks noChangeAspect="1"/>
          </p:cNvPicPr>
          <p:nvPr/>
        </p:nvPicPr>
        <p:blipFill rotWithShape="1">
          <a:blip r:embed="rId3"/>
          <a:srcRect t="16394"/>
          <a:stretch/>
        </p:blipFill>
        <p:spPr>
          <a:xfrm>
            <a:off x="3491916" y="1524000"/>
            <a:ext cx="7978004" cy="4967027"/>
          </a:xfrm>
          <a:prstGeom prst="rect">
            <a:avLst/>
          </a:prstGeom>
        </p:spPr>
      </p:pic>
      <p:pic>
        <p:nvPicPr>
          <p:cNvPr id="2" name="Picture 1" descr="Qr code&#10;&#10;Description automatically generated">
            <a:extLst>
              <a:ext uri="{FF2B5EF4-FFF2-40B4-BE49-F238E27FC236}">
                <a16:creationId xmlns:a16="http://schemas.microsoft.com/office/drawing/2014/main" id="{BDC77747-03F5-CDA1-232B-901DEDC510FE}"/>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99947251-62E3-7313-E0B3-910B69E9226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93579042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Topic Modeling</a:t>
            </a:r>
          </a:p>
        </p:txBody>
      </p:sp>
      <p:pic>
        <p:nvPicPr>
          <p:cNvPr id="2" name="Picture 1">
            <a:extLst>
              <a:ext uri="{FF2B5EF4-FFF2-40B4-BE49-F238E27FC236}">
                <a16:creationId xmlns:a16="http://schemas.microsoft.com/office/drawing/2014/main" id="{6BDF7B7B-AF37-F48C-95AF-A7C8414A87D6}"/>
              </a:ext>
            </a:extLst>
          </p:cNvPr>
          <p:cNvPicPr>
            <a:picLocks noChangeAspect="1"/>
          </p:cNvPicPr>
          <p:nvPr/>
        </p:nvPicPr>
        <p:blipFill>
          <a:blip r:embed="rId3"/>
          <a:stretch>
            <a:fillRect/>
          </a:stretch>
        </p:blipFill>
        <p:spPr>
          <a:xfrm>
            <a:off x="4485841" y="1207259"/>
            <a:ext cx="5899189" cy="5650741"/>
          </a:xfrm>
          <a:prstGeom prst="rect">
            <a:avLst/>
          </a:prstGeom>
        </p:spPr>
      </p:pic>
      <p:pic>
        <p:nvPicPr>
          <p:cNvPr id="3" name="Picture 2" descr="Qr code&#10;&#10;Description automatically generated">
            <a:extLst>
              <a:ext uri="{FF2B5EF4-FFF2-40B4-BE49-F238E27FC236}">
                <a16:creationId xmlns:a16="http://schemas.microsoft.com/office/drawing/2014/main" id="{59F8510C-3A0A-9447-B1A9-6AC23866DC97}"/>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4" name="TextBox 3">
            <a:extLst>
              <a:ext uri="{FF2B5EF4-FFF2-40B4-BE49-F238E27FC236}">
                <a16:creationId xmlns:a16="http://schemas.microsoft.com/office/drawing/2014/main" id="{CAC32F23-6DD7-1A44-DB45-9C6CAACE54F4}"/>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36762818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Topic Modeling</a:t>
            </a:r>
          </a:p>
        </p:txBody>
      </p:sp>
      <p:pic>
        <p:nvPicPr>
          <p:cNvPr id="2" name="Picture 1">
            <a:extLst>
              <a:ext uri="{FF2B5EF4-FFF2-40B4-BE49-F238E27FC236}">
                <a16:creationId xmlns:a16="http://schemas.microsoft.com/office/drawing/2014/main" id="{6BDF7B7B-AF37-F48C-95AF-A7C8414A87D6}"/>
              </a:ext>
            </a:extLst>
          </p:cNvPr>
          <p:cNvPicPr>
            <a:picLocks noChangeAspect="1"/>
          </p:cNvPicPr>
          <p:nvPr/>
        </p:nvPicPr>
        <p:blipFill>
          <a:blip r:embed="rId3"/>
          <a:stretch>
            <a:fillRect/>
          </a:stretch>
        </p:blipFill>
        <p:spPr>
          <a:xfrm>
            <a:off x="4485841" y="1207259"/>
            <a:ext cx="5899189" cy="5650741"/>
          </a:xfrm>
          <a:prstGeom prst="rect">
            <a:avLst/>
          </a:prstGeom>
        </p:spPr>
      </p:pic>
      <p:pic>
        <p:nvPicPr>
          <p:cNvPr id="3" name="Picture 2">
            <a:extLst>
              <a:ext uri="{FF2B5EF4-FFF2-40B4-BE49-F238E27FC236}">
                <a16:creationId xmlns:a16="http://schemas.microsoft.com/office/drawing/2014/main" id="{BC15B49E-A1B7-6FEC-B8F5-0827A9AF571F}"/>
              </a:ext>
            </a:extLst>
          </p:cNvPr>
          <p:cNvPicPr>
            <a:picLocks noChangeAspect="1"/>
          </p:cNvPicPr>
          <p:nvPr/>
        </p:nvPicPr>
        <p:blipFill>
          <a:blip r:embed="rId4"/>
          <a:stretch>
            <a:fillRect/>
          </a:stretch>
        </p:blipFill>
        <p:spPr>
          <a:xfrm>
            <a:off x="4485841" y="1207258"/>
            <a:ext cx="5899189" cy="5650741"/>
          </a:xfrm>
          <a:prstGeom prst="rect">
            <a:avLst/>
          </a:prstGeom>
        </p:spPr>
      </p:pic>
      <p:pic>
        <p:nvPicPr>
          <p:cNvPr id="4" name="Picture 3" descr="Qr code&#10;&#10;Description automatically generated">
            <a:extLst>
              <a:ext uri="{FF2B5EF4-FFF2-40B4-BE49-F238E27FC236}">
                <a16:creationId xmlns:a16="http://schemas.microsoft.com/office/drawing/2014/main" id="{43373165-717E-9760-DBBC-0FAAE52D5EA0}"/>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FDC3571F-3FCA-1C4D-8CAD-C79DE65E7C4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2929530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#1</a:t>
            </a:r>
          </a:p>
        </p:txBody>
      </p:sp>
      <p:pic>
        <p:nvPicPr>
          <p:cNvPr id="2" name="Picture 1" descr="Qr code&#10;&#10;Description automatically generated">
            <a:extLst>
              <a:ext uri="{FF2B5EF4-FFF2-40B4-BE49-F238E27FC236}">
                <a16:creationId xmlns:a16="http://schemas.microsoft.com/office/drawing/2014/main" id="{AC4D6815-24EA-0BF3-DFFE-C12F88983DE6}"/>
              </a:ext>
            </a:extLst>
          </p:cNvPr>
          <p:cNvPicPr>
            <a:picLocks noChangeAspect="1"/>
          </p:cNvPicPr>
          <p:nvPr/>
        </p:nvPicPr>
        <p:blipFill rotWithShape="1">
          <a:blip r:embed="rId3"/>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CA2CFA42-6891-5126-3C08-FA8F295B501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5" name="Title 1">
            <a:extLst>
              <a:ext uri="{FF2B5EF4-FFF2-40B4-BE49-F238E27FC236}">
                <a16:creationId xmlns:a16="http://schemas.microsoft.com/office/drawing/2014/main" id="{7DF00B47-AD7D-6EAF-42F7-894B8B82402B}"/>
              </a:ext>
            </a:extLst>
          </p:cNvPr>
          <p:cNvSpPr txBox="1">
            <a:spLocks/>
          </p:cNvSpPr>
          <p:nvPr/>
        </p:nvSpPr>
        <p:spPr>
          <a:xfrm>
            <a:off x="94100" y="1677615"/>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		     :</a:t>
            </a:r>
          </a:p>
          <a:p>
            <a:pPr>
              <a:buClrTx/>
            </a:pPr>
            <a:r>
              <a:rPr lang="en-US" dirty="0">
                <a:latin typeface="Corbel" panose="020B0503020204020204"/>
              </a:rPr>
              <a:t>Modeling Financial News</a:t>
            </a:r>
          </a:p>
        </p:txBody>
      </p:sp>
      <p:pic>
        <p:nvPicPr>
          <p:cNvPr id="10" name="Picture 9" descr="A picture containing text&#10;&#10;Description automatically generated">
            <a:extLst>
              <a:ext uri="{FF2B5EF4-FFF2-40B4-BE49-F238E27FC236}">
                <a16:creationId xmlns:a16="http://schemas.microsoft.com/office/drawing/2014/main" id="{5CB3272B-3A00-0DBF-4893-0CA693F66159}"/>
              </a:ext>
            </a:extLst>
          </p:cNvPr>
          <p:cNvPicPr>
            <a:picLocks noChangeAspect="1"/>
          </p:cNvPicPr>
          <p:nvPr/>
        </p:nvPicPr>
        <p:blipFill rotWithShape="1">
          <a:blip r:embed="rId4"/>
          <a:srcRect l="4968"/>
          <a:stretch/>
        </p:blipFill>
        <p:spPr>
          <a:xfrm>
            <a:off x="4016190" y="2791696"/>
            <a:ext cx="3944470" cy="3458883"/>
          </a:xfrm>
          <a:prstGeom prst="rect">
            <a:avLst/>
          </a:prstGeom>
        </p:spPr>
      </p:pic>
      <p:pic>
        <p:nvPicPr>
          <p:cNvPr id="12" name="Picture 11" descr="A logo on a black background&#10;&#10;Description automatically generated with low confidence">
            <a:extLst>
              <a:ext uri="{FF2B5EF4-FFF2-40B4-BE49-F238E27FC236}">
                <a16:creationId xmlns:a16="http://schemas.microsoft.com/office/drawing/2014/main" id="{3E795355-7BC9-64A5-31B1-A6E9608AB77F}"/>
              </a:ext>
            </a:extLst>
          </p:cNvPr>
          <p:cNvPicPr>
            <a:picLocks noChangeAspect="1"/>
          </p:cNvPicPr>
          <p:nvPr/>
        </p:nvPicPr>
        <p:blipFill>
          <a:blip r:embed="rId5"/>
          <a:stretch>
            <a:fillRect/>
          </a:stretch>
        </p:blipFill>
        <p:spPr>
          <a:xfrm>
            <a:off x="6144755" y="3007883"/>
            <a:ext cx="3631810" cy="3026508"/>
          </a:xfrm>
          <a:prstGeom prst="rect">
            <a:avLst/>
          </a:prstGeom>
        </p:spPr>
      </p:pic>
      <p:pic>
        <p:nvPicPr>
          <p:cNvPr id="13" name="Picture 12" descr="A logo on a black background&#10;&#10;Description automatically generated with low confidence">
            <a:extLst>
              <a:ext uri="{FF2B5EF4-FFF2-40B4-BE49-F238E27FC236}">
                <a16:creationId xmlns:a16="http://schemas.microsoft.com/office/drawing/2014/main" id="{EDC2EA1F-E666-B6CB-F77B-1F7899BFAD4B}"/>
              </a:ext>
            </a:extLst>
          </p:cNvPr>
          <p:cNvPicPr>
            <a:picLocks noChangeAspect="1"/>
          </p:cNvPicPr>
          <p:nvPr/>
        </p:nvPicPr>
        <p:blipFill>
          <a:blip r:embed="rId5"/>
          <a:stretch>
            <a:fillRect/>
          </a:stretch>
        </p:blipFill>
        <p:spPr>
          <a:xfrm>
            <a:off x="5761832" y="3535135"/>
            <a:ext cx="3631810" cy="3026508"/>
          </a:xfrm>
          <a:prstGeom prst="rect">
            <a:avLst/>
          </a:prstGeom>
        </p:spPr>
      </p:pic>
      <p:pic>
        <p:nvPicPr>
          <p:cNvPr id="14" name="Picture 13" descr="A logo on a black background&#10;&#10;Description automatically generated with low confidence">
            <a:extLst>
              <a:ext uri="{FF2B5EF4-FFF2-40B4-BE49-F238E27FC236}">
                <a16:creationId xmlns:a16="http://schemas.microsoft.com/office/drawing/2014/main" id="{136AB20A-47C4-CEDC-F74E-AD8F05A8995F}"/>
              </a:ext>
            </a:extLst>
          </p:cNvPr>
          <p:cNvPicPr>
            <a:picLocks noChangeAspect="1"/>
          </p:cNvPicPr>
          <p:nvPr/>
        </p:nvPicPr>
        <p:blipFill>
          <a:blip r:embed="rId5"/>
          <a:stretch>
            <a:fillRect/>
          </a:stretch>
        </p:blipFill>
        <p:spPr>
          <a:xfrm>
            <a:off x="6185165" y="2353338"/>
            <a:ext cx="3631810" cy="3026508"/>
          </a:xfrm>
          <a:prstGeom prst="rect">
            <a:avLst/>
          </a:prstGeom>
        </p:spPr>
      </p:pic>
      <p:pic>
        <p:nvPicPr>
          <p:cNvPr id="16" name="Picture 15" descr="A logo on a black background&#10;&#10;Description automatically generated with low confidence">
            <a:extLst>
              <a:ext uri="{FF2B5EF4-FFF2-40B4-BE49-F238E27FC236}">
                <a16:creationId xmlns:a16="http://schemas.microsoft.com/office/drawing/2014/main" id="{FB7C5C3B-AABC-B41C-0FEE-E0B61A407EAD}"/>
              </a:ext>
            </a:extLst>
          </p:cNvPr>
          <p:cNvPicPr>
            <a:picLocks noChangeAspect="1"/>
          </p:cNvPicPr>
          <p:nvPr/>
        </p:nvPicPr>
        <p:blipFill>
          <a:blip r:embed="rId5"/>
          <a:stretch>
            <a:fillRect/>
          </a:stretch>
        </p:blipFill>
        <p:spPr>
          <a:xfrm>
            <a:off x="7741305" y="2710625"/>
            <a:ext cx="3631810" cy="3026508"/>
          </a:xfrm>
          <a:prstGeom prst="rect">
            <a:avLst/>
          </a:prstGeom>
        </p:spPr>
      </p:pic>
      <p:pic>
        <p:nvPicPr>
          <p:cNvPr id="15" name="Picture 14" descr="A logo on a black background&#10;&#10;Description automatically generated with low confidence">
            <a:extLst>
              <a:ext uri="{FF2B5EF4-FFF2-40B4-BE49-F238E27FC236}">
                <a16:creationId xmlns:a16="http://schemas.microsoft.com/office/drawing/2014/main" id="{84271AEE-F918-432B-3666-D5F13BB01460}"/>
              </a:ext>
            </a:extLst>
          </p:cNvPr>
          <p:cNvPicPr>
            <a:picLocks noChangeAspect="1"/>
          </p:cNvPicPr>
          <p:nvPr/>
        </p:nvPicPr>
        <p:blipFill>
          <a:blip r:embed="rId5"/>
          <a:stretch>
            <a:fillRect/>
          </a:stretch>
        </p:blipFill>
        <p:spPr>
          <a:xfrm>
            <a:off x="7381488" y="3364176"/>
            <a:ext cx="3631810" cy="3026508"/>
          </a:xfrm>
          <a:prstGeom prst="rect">
            <a:avLst/>
          </a:prstGeom>
        </p:spPr>
      </p:pic>
    </p:spTree>
    <p:extLst>
      <p:ext uri="{BB962C8B-B14F-4D97-AF65-F5344CB8AC3E}">
        <p14:creationId xmlns:p14="http://schemas.microsoft.com/office/powerpoint/2010/main" val="3218845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58333E-6 4.07407E-6 L -0.00013 -0.06598 " pathEditMode="relative" rAng="0" ptsTypes="AA">
                                      <p:cBhvr>
                                        <p:cTn id="6" dur="1000" fill="hold"/>
                                        <p:tgtEl>
                                          <p:spTgt spid="7"/>
                                        </p:tgtEl>
                                        <p:attrNameLst>
                                          <p:attrName>ppt_x</p:attrName>
                                          <p:attrName>ppt_y</p:attrName>
                                        </p:attrNameLst>
                                      </p:cBhvr>
                                      <p:rCtr x="-13" y="-331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1+#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1+#ppt_w/2"/>
                                          </p:val>
                                        </p:tav>
                                        <p:tav tm="100000">
                                          <p:val>
                                            <p:strVal val="#ppt_x"/>
                                          </p:val>
                                        </p:tav>
                                      </p:tavLst>
                                    </p:anim>
                                    <p:anim calcmode="lin" valueType="num">
                                      <p:cBhvr additive="base">
                                        <p:cTn id="29"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250" fill="hold"/>
                                        <p:tgtEl>
                                          <p:spTgt spid="14"/>
                                        </p:tgtEl>
                                        <p:attrNameLst>
                                          <p:attrName>ppt_x</p:attrName>
                                        </p:attrNameLst>
                                      </p:cBhvr>
                                      <p:tavLst>
                                        <p:tav tm="0">
                                          <p:val>
                                            <p:strVal val="1+#ppt_w/2"/>
                                          </p:val>
                                        </p:tav>
                                        <p:tav tm="100000">
                                          <p:val>
                                            <p:strVal val="#ppt_x"/>
                                          </p:val>
                                        </p:tav>
                                      </p:tavLst>
                                    </p:anim>
                                    <p:anim calcmode="lin" valueType="num">
                                      <p:cBhvr additive="base">
                                        <p:cTn id="35" dur="2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250" fill="hold"/>
                                        <p:tgtEl>
                                          <p:spTgt spid="15"/>
                                        </p:tgtEl>
                                        <p:attrNameLst>
                                          <p:attrName>ppt_x</p:attrName>
                                        </p:attrNameLst>
                                      </p:cBhvr>
                                      <p:tavLst>
                                        <p:tav tm="0">
                                          <p:val>
                                            <p:strVal val="1+#ppt_w/2"/>
                                          </p:val>
                                        </p:tav>
                                        <p:tav tm="100000">
                                          <p:val>
                                            <p:strVal val="#ppt_x"/>
                                          </p:val>
                                        </p:tav>
                                      </p:tavLst>
                                    </p:anim>
                                    <p:anim calcmode="lin" valueType="num">
                                      <p:cBhvr additive="base">
                                        <p:cTn id="41" dur="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250" fill="hold"/>
                                        <p:tgtEl>
                                          <p:spTgt spid="16"/>
                                        </p:tgtEl>
                                        <p:attrNameLst>
                                          <p:attrName>ppt_x</p:attrName>
                                        </p:attrNameLst>
                                      </p:cBhvr>
                                      <p:tavLst>
                                        <p:tav tm="0">
                                          <p:val>
                                            <p:strVal val="1+#ppt_w/2"/>
                                          </p:val>
                                        </p:tav>
                                        <p:tav tm="100000">
                                          <p:val>
                                            <p:strVal val="#ppt_x"/>
                                          </p:val>
                                        </p:tav>
                                      </p:tavLst>
                                    </p:anim>
                                    <p:anim calcmode="lin" valueType="num">
                                      <p:cBhvr additive="base">
                                        <p:cTn id="47"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2" name="Picture 1" descr="Qr code&#10;&#10;Description automatically generated">
            <a:extLst>
              <a:ext uri="{FF2B5EF4-FFF2-40B4-BE49-F238E27FC236}">
                <a16:creationId xmlns:a16="http://schemas.microsoft.com/office/drawing/2014/main" id="{5CB5A7CE-E368-D0C3-8BEF-E1B01D8563E1}"/>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4" name="TextBox 3">
            <a:extLst>
              <a:ext uri="{FF2B5EF4-FFF2-40B4-BE49-F238E27FC236}">
                <a16:creationId xmlns:a16="http://schemas.microsoft.com/office/drawing/2014/main" id="{8250ADEF-3582-171F-F5E4-A56B35CF5EB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76236048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795990" y="2352627"/>
            <a:ext cx="1887575"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92DDB42E-B743-18BD-AD3E-A1208AD267CA}"/>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A2F3B69A-3B27-53AF-E5D6-E0DA3B8F1237}"/>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36541015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3104707" y="2300847"/>
            <a:ext cx="1814833"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05F12937-CF0D-581D-B0BD-0AACF5C4C94C}"/>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D50E11FC-72D7-0F5C-46D8-D0DD3E22060F}"/>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0815830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4933507" y="2300847"/>
            <a:ext cx="1831547"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C2B87D9D-1DF1-24F0-98B6-3BB2EE6AB2EB}"/>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199508FE-F3B3-652A-670E-90ABE3CB265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80753560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6762075" y="2300847"/>
            <a:ext cx="1887575"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657E1354-8E81-5754-4D35-8B02EA65F6E2}"/>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92A8AA7B-0912-00B3-837F-4F2CE795904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09511368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sp>
        <p:nvSpPr>
          <p:cNvPr id="2" name="Rectangle 1">
            <a:extLst>
              <a:ext uri="{FF2B5EF4-FFF2-40B4-BE49-F238E27FC236}">
                <a16:creationId xmlns:a16="http://schemas.microsoft.com/office/drawing/2014/main" id="{EEBC59D4-2509-3F75-FEFB-07E338054A67}"/>
              </a:ext>
            </a:extLst>
          </p:cNvPr>
          <p:cNvSpPr/>
          <p:nvPr/>
        </p:nvSpPr>
        <p:spPr>
          <a:xfrm>
            <a:off x="8999326" y="2300847"/>
            <a:ext cx="1887575" cy="16478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r code&#10;&#10;Description automatically generated">
            <a:extLst>
              <a:ext uri="{FF2B5EF4-FFF2-40B4-BE49-F238E27FC236}">
                <a16:creationId xmlns:a16="http://schemas.microsoft.com/office/drawing/2014/main" id="{FF8CC854-2E1D-0FB2-829F-12C25CDE3F42}"/>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541338C9-6E14-55BA-5C2E-A2A3902C2926}"/>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7299808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2" name="Picture 1" descr="A picture containing doughnut, donut, chocolate, food&#10;&#10;Description automatically generated">
            <a:extLst>
              <a:ext uri="{FF2B5EF4-FFF2-40B4-BE49-F238E27FC236}">
                <a16:creationId xmlns:a16="http://schemas.microsoft.com/office/drawing/2014/main" id="{D2710750-9BD2-A6E9-9ED6-260A0827E16E}"/>
              </a:ext>
            </a:extLst>
          </p:cNvPr>
          <p:cNvPicPr>
            <a:picLocks noChangeAspect="1"/>
          </p:cNvPicPr>
          <p:nvPr/>
        </p:nvPicPr>
        <p:blipFill>
          <a:blip r:embed="rId3"/>
          <a:stretch>
            <a:fillRect/>
          </a:stretch>
        </p:blipFill>
        <p:spPr>
          <a:xfrm>
            <a:off x="12192000" y="-6536691"/>
            <a:ext cx="6964492" cy="6232429"/>
          </a:xfrm>
          <a:prstGeom prst="rect">
            <a:avLst/>
          </a:prstGeom>
        </p:spPr>
      </p:pic>
      <p:pic>
        <p:nvPicPr>
          <p:cNvPr id="2050" name="Picture 2">
            <a:extLst>
              <a:ext uri="{FF2B5EF4-FFF2-40B4-BE49-F238E27FC236}">
                <a16:creationId xmlns:a16="http://schemas.microsoft.com/office/drawing/2014/main" id="{1D363C85-6CBE-18B5-7A9F-F739840AD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70"/>
          <a:stretch/>
        </p:blipFill>
        <p:spPr bwMode="auto">
          <a:xfrm>
            <a:off x="12861709" y="201421"/>
            <a:ext cx="6294783" cy="6532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onut with sprinkles on it&#10;&#10;Description automatically generated">
            <a:extLst>
              <a:ext uri="{FF2B5EF4-FFF2-40B4-BE49-F238E27FC236}">
                <a16:creationId xmlns:a16="http://schemas.microsoft.com/office/drawing/2014/main" id="{57675A09-5084-FC5B-9C59-A49B21C7DE1B}"/>
              </a:ext>
            </a:extLst>
          </p:cNvPr>
          <p:cNvPicPr>
            <a:picLocks noChangeAspect="1"/>
          </p:cNvPicPr>
          <p:nvPr/>
        </p:nvPicPr>
        <p:blipFill>
          <a:blip r:embed="rId5"/>
          <a:stretch>
            <a:fillRect/>
          </a:stretch>
        </p:blipFill>
        <p:spPr>
          <a:xfrm>
            <a:off x="4355011" y="0"/>
            <a:ext cx="7202571" cy="7467155"/>
          </a:xfrm>
          <a:prstGeom prst="rect">
            <a:avLst/>
          </a:prstGeom>
        </p:spPr>
      </p:pic>
    </p:spTree>
    <p:extLst>
      <p:ext uri="{BB962C8B-B14F-4D97-AF65-F5344CB8AC3E}">
        <p14:creationId xmlns:p14="http://schemas.microsoft.com/office/powerpoint/2010/main" val="774685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Unstructured Storage  </a:t>
            </a:r>
          </a:p>
          <a:p>
            <a:pPr>
              <a:buClrTx/>
            </a:pPr>
            <a:r>
              <a:rPr lang="en-US" dirty="0">
                <a:latin typeface="Corbel" panose="020B0503020204020204"/>
              </a:rPr>
              <a:t>–––––––––––</a:t>
            </a:r>
          </a:p>
          <a:p>
            <a:pPr>
              <a:buClrTx/>
            </a:pPr>
            <a:r>
              <a:rPr lang="en-US" dirty="0">
                <a:latin typeface="Corbel" panose="020B0503020204020204"/>
              </a:rPr>
              <a:t>AWS Simple Storage Service (S3)</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a:extLst>
              <a:ext uri="{FF2B5EF4-FFF2-40B4-BE49-F238E27FC236}">
                <a16:creationId xmlns:a16="http://schemas.microsoft.com/office/drawing/2014/main" id="{A654B129-3847-32D8-1873-CAA8D0639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572" y="1871063"/>
            <a:ext cx="8163506" cy="41578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F55F82B8-55D6-505B-4623-B5F465E53C94}"/>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4" name="TextBox 3">
            <a:extLst>
              <a:ext uri="{FF2B5EF4-FFF2-40B4-BE49-F238E27FC236}">
                <a16:creationId xmlns:a16="http://schemas.microsoft.com/office/drawing/2014/main" id="{CDCDCB9C-3553-5BFF-8B31-6A7BB6AE73AD}"/>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74027693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Structured Storage </a:t>
            </a:r>
          </a:p>
          <a:p>
            <a:pPr>
              <a:buClrTx/>
            </a:pPr>
            <a:r>
              <a:rPr lang="en-US" dirty="0">
                <a:latin typeface="Corbel" panose="020B0503020204020204"/>
              </a:rPr>
              <a:t>––––––––––– Snowflake</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6148" name="Picture 4" descr="Snowflake Data Warehouse Management Console Tour">
            <a:extLst>
              <a:ext uri="{FF2B5EF4-FFF2-40B4-BE49-F238E27FC236}">
                <a16:creationId xmlns:a16="http://schemas.microsoft.com/office/drawing/2014/main" id="{F70F9128-DD97-71B7-1C8B-4464FC842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002" y="1928175"/>
            <a:ext cx="8438867" cy="40436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8B2BF211-FCCC-39C3-A2BC-156016420EB7}"/>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F3B6C492-3608-FD8D-3A49-D4D54A405BF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75033704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Pipeline Orchestrator </a:t>
            </a:r>
          </a:p>
          <a:p>
            <a:pPr>
              <a:buClrTx/>
            </a:pPr>
            <a:r>
              <a:rPr lang="en-US" dirty="0">
                <a:latin typeface="Corbel" panose="020B0503020204020204"/>
              </a:rPr>
              <a:t>––––––––––– </a:t>
            </a:r>
            <a:r>
              <a:rPr lang="en-US" sz="4000" dirty="0">
                <a:latin typeface="Corbel" panose="020B0503020204020204"/>
              </a:rPr>
              <a:t>Airflow </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2" descr="Close">
            <a:extLst>
              <a:ext uri="{FF2B5EF4-FFF2-40B4-BE49-F238E27FC236}">
                <a16:creationId xmlns:a16="http://schemas.microsoft.com/office/drawing/2014/main" id="{1CBAE412-32F2-D0A9-72C8-87D23F36B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422" y="1649396"/>
            <a:ext cx="8240026" cy="46011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Qr code&#10;&#10;Description automatically generated">
            <a:extLst>
              <a:ext uri="{FF2B5EF4-FFF2-40B4-BE49-F238E27FC236}">
                <a16:creationId xmlns:a16="http://schemas.microsoft.com/office/drawing/2014/main" id="{0E5B1DE5-3E29-925C-5A67-504684839A93}"/>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4" name="TextBox 3">
            <a:extLst>
              <a:ext uri="{FF2B5EF4-FFF2-40B4-BE49-F238E27FC236}">
                <a16:creationId xmlns:a16="http://schemas.microsoft.com/office/drawing/2014/main" id="{944607D2-0754-B05C-062C-2EAD68115227}"/>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9993455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5124" name="Picture 4">
            <a:extLst>
              <a:ext uri="{FF2B5EF4-FFF2-40B4-BE49-F238E27FC236}">
                <a16:creationId xmlns:a16="http://schemas.microsoft.com/office/drawing/2014/main" id="{BCF69202-B9D1-515B-EFC1-22346D5AF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670" y="1740312"/>
            <a:ext cx="7631530" cy="46863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5B395B4-04F5-2491-B5EE-18559CC1FCF2}"/>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60" normalizeH="0" baseline="0" noProof="0" dirty="0">
                <a:ln>
                  <a:noFill/>
                </a:ln>
                <a:solidFill>
                  <a:srgbClr val="FFFFFF"/>
                </a:solidFill>
                <a:effectLst/>
                <a:uLnTx/>
                <a:uFillTx/>
                <a:latin typeface="Corbel" panose="020B0503020204020204"/>
                <a:ea typeface="+mj-ea"/>
                <a:cs typeface="+mj-cs"/>
              </a:rPr>
              <a:t>Data Science Platform</a:t>
            </a:r>
          </a:p>
          <a:p>
            <a:pPr lvl="0">
              <a:buClrTx/>
              <a:defRPr/>
            </a:pPr>
            <a:r>
              <a:rPr lang="en-US" dirty="0">
                <a:latin typeface="Corbel" panose="020B0503020204020204"/>
              </a:rPr>
              <a:t>–––––––––––</a:t>
            </a:r>
          </a:p>
          <a:p>
            <a:pPr lvl="0">
              <a:buClrTx/>
              <a:defRPr/>
            </a:pPr>
            <a:r>
              <a:rPr lang="en-US" dirty="0">
                <a:latin typeface="Corbel" panose="020B0503020204020204"/>
              </a:rPr>
              <a:t>Databricks</a:t>
            </a:r>
            <a:endParaRPr kumimoji="0" lang="en-US" sz="3600" b="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1" descr="Qr code&#10;&#10;Description automatically generated">
            <a:extLst>
              <a:ext uri="{FF2B5EF4-FFF2-40B4-BE49-F238E27FC236}">
                <a16:creationId xmlns:a16="http://schemas.microsoft.com/office/drawing/2014/main" id="{D471F478-9E8E-60FC-53F5-DDADB40FFC84}"/>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4F100C8-B150-5A6C-611F-4DA1674A48E6}"/>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67697567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pic>
        <p:nvPicPr>
          <p:cNvPr id="2" name="Picture 1" descr="Qr code&#10;&#10;Description automatically generated">
            <a:extLst>
              <a:ext uri="{FF2B5EF4-FFF2-40B4-BE49-F238E27FC236}">
                <a16:creationId xmlns:a16="http://schemas.microsoft.com/office/drawing/2014/main" id="{4D35B257-C2F4-EE43-1A50-3288A80B2F2A}"/>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5" name="TextBox 4">
            <a:extLst>
              <a:ext uri="{FF2B5EF4-FFF2-40B4-BE49-F238E27FC236}">
                <a16:creationId xmlns:a16="http://schemas.microsoft.com/office/drawing/2014/main" id="{B6F99437-2B03-D935-0F4C-E16E0CCD4E2C}"/>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4879495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2024742" y="2166257"/>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63C867BD-278D-3780-784D-44CADCB443BF}"/>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E9E68451-F9CB-346E-6E73-71743BBA71AD}"/>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96009380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4344732" y="2157676"/>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C3B5178E-49A6-87CC-C1EA-139B22E7D55D}"/>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CB252C7A-AE3E-0275-6741-F37E31F60A0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15645271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6608961" y="2159980"/>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46D3CF28-6559-B26B-4F09-DEF689074B3C}"/>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BAE1C61D-9111-7808-E497-581B008E3C30}"/>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25793092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1" y="174567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pic>
        <p:nvPicPr>
          <p:cNvPr id="2" name="Picture 1" descr="Qr code&#10;&#10;Description automatically generated">
            <a:extLst>
              <a:ext uri="{FF2B5EF4-FFF2-40B4-BE49-F238E27FC236}">
                <a16:creationId xmlns:a16="http://schemas.microsoft.com/office/drawing/2014/main" id="{2017AC29-BEBF-BA00-F72C-1EAD66FB5295}"/>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15C80D8A-C69E-19D8-1273-EAF46411AF51}"/>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5362" name="Picture 2" descr="ESG – Reporting Part I Basics – Full Service Financial Reporting Suite | ESG  Reporting | Fund Factsheet | anevis solutions">
            <a:extLst>
              <a:ext uri="{FF2B5EF4-FFF2-40B4-BE49-F238E27FC236}">
                <a16:creationId xmlns:a16="http://schemas.microsoft.com/office/drawing/2014/main" id="{803DD1A6-7685-2351-9B5A-C124EEF0D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47" r="7287"/>
          <a:stretch/>
        </p:blipFill>
        <p:spPr bwMode="auto">
          <a:xfrm>
            <a:off x="3229248" y="1740312"/>
            <a:ext cx="8336238" cy="44094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6721"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12FCCF21-27A6-7B75-5A7E-452DB314FE09}"/>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7" name="Title 1">
            <a:extLst>
              <a:ext uri="{FF2B5EF4-FFF2-40B4-BE49-F238E27FC236}">
                <a16:creationId xmlns:a16="http://schemas.microsoft.com/office/drawing/2014/main" id="{43370269-0591-6A54-5C5C-F8AFBF20F947}"/>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		     :</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3389263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26 -3.7037E-7 L -0.00026 -0.12014 " pathEditMode="relative" rAng="0" ptsTypes="AA">
                                      <p:cBhvr>
                                        <p:cTn id="6" dur="1000" fill="hold"/>
                                        <p:tgtEl>
                                          <p:spTgt spid="6"/>
                                        </p:tgtEl>
                                        <p:attrNameLst>
                                          <p:attrName>ppt_x</p:attrName>
                                          <p:attrName>ppt_y</p:attrName>
                                        </p:attrNameLst>
                                      </p:cBhvr>
                                      <p:rCtr x="0" y="-601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5" name="Picture 4" descr="A person smiling for the camera&#10;&#10;Description automatically generated with medium confidence">
            <a:extLst>
              <a:ext uri="{FF2B5EF4-FFF2-40B4-BE49-F238E27FC236}">
                <a16:creationId xmlns:a16="http://schemas.microsoft.com/office/drawing/2014/main" id="{A083703C-9D48-9F3B-2A01-C5E1C463F420}"/>
              </a:ext>
            </a:extLst>
          </p:cNvPr>
          <p:cNvPicPr>
            <a:picLocks noChangeAspect="1"/>
          </p:cNvPicPr>
          <p:nvPr/>
        </p:nvPicPr>
        <p:blipFill>
          <a:blip r:embed="rId3"/>
          <a:stretch>
            <a:fillRect/>
          </a:stretch>
        </p:blipFill>
        <p:spPr>
          <a:xfrm>
            <a:off x="6366006" y="749821"/>
            <a:ext cx="3597554" cy="4796739"/>
          </a:xfrm>
          <a:prstGeom prst="rect">
            <a:avLst/>
          </a:prstGeom>
        </p:spPr>
      </p:pic>
      <p:pic>
        <p:nvPicPr>
          <p:cNvPr id="1026" name="Picture 2">
            <a:extLst>
              <a:ext uri="{FF2B5EF4-FFF2-40B4-BE49-F238E27FC236}">
                <a16:creationId xmlns:a16="http://schemas.microsoft.com/office/drawing/2014/main" id="{6CED08B6-06F4-08EA-F5DA-EC96322858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65" b="30363"/>
          <a:stretch/>
        </p:blipFill>
        <p:spPr bwMode="auto">
          <a:xfrm>
            <a:off x="5844422" y="5546560"/>
            <a:ext cx="4622278" cy="11707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6DC7C1-8C78-77E4-1FFE-3C7F8A0A46AD}"/>
              </a:ext>
            </a:extLst>
          </p:cNvPr>
          <p:cNvSpPr/>
          <p:nvPr/>
        </p:nvSpPr>
        <p:spPr>
          <a:xfrm>
            <a:off x="10688345" y="2092569"/>
            <a:ext cx="1518138"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886175-C23F-8A83-F2E6-114623F531E3}"/>
              </a:ext>
            </a:extLst>
          </p:cNvPr>
          <p:cNvSpPr/>
          <p:nvPr/>
        </p:nvSpPr>
        <p:spPr>
          <a:xfrm>
            <a:off x="10688345" y="0"/>
            <a:ext cx="1503655" cy="14946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7601F3-F1A8-2D3E-8541-17895C6BD43C}"/>
              </a:ext>
            </a:extLst>
          </p:cNvPr>
          <p:cNvSpPr/>
          <p:nvPr/>
        </p:nvSpPr>
        <p:spPr>
          <a:xfrm>
            <a:off x="4092675" y="5363308"/>
            <a:ext cx="1503655" cy="14946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256B04-1A83-35F4-5A92-02D8D25443BE}"/>
              </a:ext>
            </a:extLst>
          </p:cNvPr>
          <p:cNvSpPr/>
          <p:nvPr/>
        </p:nvSpPr>
        <p:spPr>
          <a:xfrm>
            <a:off x="4087646" y="0"/>
            <a:ext cx="1518138"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7" name="Picture 6" descr="Text&#10;&#10;Description automatically generated">
            <a:extLst>
              <a:ext uri="{FF2B5EF4-FFF2-40B4-BE49-F238E27FC236}">
                <a16:creationId xmlns:a16="http://schemas.microsoft.com/office/drawing/2014/main" id="{F5DB64A0-6FCD-97C9-3B09-6DD4BE1615CD}"/>
              </a:ext>
            </a:extLst>
          </p:cNvPr>
          <p:cNvPicPr>
            <a:picLocks noChangeAspect="1"/>
          </p:cNvPicPr>
          <p:nvPr/>
        </p:nvPicPr>
        <p:blipFill rotWithShape="1">
          <a:blip r:embed="rId4"/>
          <a:srcRect t="3622" b="2493"/>
          <a:stretch/>
        </p:blipFill>
        <p:spPr>
          <a:xfrm>
            <a:off x="3512095" y="2237125"/>
            <a:ext cx="7008065" cy="849800"/>
          </a:xfrm>
          <a:prstGeom prst="rect">
            <a:avLst/>
          </a:prstGeom>
        </p:spPr>
      </p:pic>
      <p:sp>
        <p:nvSpPr>
          <p:cNvPr id="3" name="Rectangle 2">
            <a:extLst>
              <a:ext uri="{FF2B5EF4-FFF2-40B4-BE49-F238E27FC236}">
                <a16:creationId xmlns:a16="http://schemas.microsoft.com/office/drawing/2014/main" id="{F328F77F-C9EB-3160-FF97-4F84DAB6F4C7}"/>
              </a:ext>
            </a:extLst>
          </p:cNvPr>
          <p:cNvSpPr/>
          <p:nvPr/>
        </p:nvSpPr>
        <p:spPr>
          <a:xfrm>
            <a:off x="3512095" y="2235028"/>
            <a:ext cx="6904797" cy="84980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CD98A-65D5-6530-E03C-9A848FA43A5C}"/>
              </a:ext>
            </a:extLst>
          </p:cNvPr>
          <p:cNvSpPr/>
          <p:nvPr/>
        </p:nvSpPr>
        <p:spPr>
          <a:xfrm>
            <a:off x="7529991" y="2310175"/>
            <a:ext cx="1130497" cy="3313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EB7241-D1AF-BB68-E656-DB662876E423}"/>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9" name="Title 1">
            <a:extLst>
              <a:ext uri="{FF2B5EF4-FFF2-40B4-BE49-F238E27FC236}">
                <a16:creationId xmlns:a16="http://schemas.microsoft.com/office/drawing/2014/main" id="{8AAB5B83-BC4B-B3E6-8E55-41575424A8C0}"/>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235645998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7" name="Picture 6" descr="Text&#10;&#10;Description automatically generated">
            <a:extLst>
              <a:ext uri="{FF2B5EF4-FFF2-40B4-BE49-F238E27FC236}">
                <a16:creationId xmlns:a16="http://schemas.microsoft.com/office/drawing/2014/main" id="{F5DB64A0-6FCD-97C9-3B09-6DD4BE1615CD}"/>
              </a:ext>
            </a:extLst>
          </p:cNvPr>
          <p:cNvPicPr>
            <a:picLocks noChangeAspect="1"/>
          </p:cNvPicPr>
          <p:nvPr/>
        </p:nvPicPr>
        <p:blipFill rotWithShape="1">
          <a:blip r:embed="rId4"/>
          <a:srcRect t="3622" b="2493"/>
          <a:stretch/>
        </p:blipFill>
        <p:spPr>
          <a:xfrm>
            <a:off x="3512095" y="2237125"/>
            <a:ext cx="7008065" cy="849800"/>
          </a:xfrm>
          <a:prstGeom prst="rect">
            <a:avLst/>
          </a:prstGeom>
        </p:spPr>
      </p:pic>
      <p:sp>
        <p:nvSpPr>
          <p:cNvPr id="3" name="Rectangle 2">
            <a:extLst>
              <a:ext uri="{FF2B5EF4-FFF2-40B4-BE49-F238E27FC236}">
                <a16:creationId xmlns:a16="http://schemas.microsoft.com/office/drawing/2014/main" id="{F328F77F-C9EB-3160-FF97-4F84DAB6F4C7}"/>
              </a:ext>
            </a:extLst>
          </p:cNvPr>
          <p:cNvSpPr/>
          <p:nvPr/>
        </p:nvSpPr>
        <p:spPr>
          <a:xfrm>
            <a:off x="3512095" y="2235028"/>
            <a:ext cx="6904797" cy="84980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CD98A-65D5-6530-E03C-9A848FA43A5C}"/>
              </a:ext>
            </a:extLst>
          </p:cNvPr>
          <p:cNvSpPr/>
          <p:nvPr/>
        </p:nvSpPr>
        <p:spPr>
          <a:xfrm>
            <a:off x="7529991" y="2310175"/>
            <a:ext cx="1130497" cy="3313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10;&#10;Description automatically generated with medium confidence">
            <a:extLst>
              <a:ext uri="{FF2B5EF4-FFF2-40B4-BE49-F238E27FC236}">
                <a16:creationId xmlns:a16="http://schemas.microsoft.com/office/drawing/2014/main" id="{5325F567-7786-DCE8-E6B8-03977C2BCE57}"/>
              </a:ext>
            </a:extLst>
          </p:cNvPr>
          <p:cNvPicPr>
            <a:picLocks noChangeAspect="1"/>
          </p:cNvPicPr>
          <p:nvPr/>
        </p:nvPicPr>
        <p:blipFill rotWithShape="1">
          <a:blip r:embed="rId5"/>
          <a:srcRect t="1955" b="1"/>
          <a:stretch/>
        </p:blipFill>
        <p:spPr>
          <a:xfrm>
            <a:off x="4469708" y="3630906"/>
            <a:ext cx="6477000" cy="2042065"/>
          </a:xfrm>
          <a:prstGeom prst="rect">
            <a:avLst/>
          </a:prstGeom>
        </p:spPr>
      </p:pic>
      <p:sp>
        <p:nvSpPr>
          <p:cNvPr id="18" name="Rectangle 17">
            <a:extLst>
              <a:ext uri="{FF2B5EF4-FFF2-40B4-BE49-F238E27FC236}">
                <a16:creationId xmlns:a16="http://schemas.microsoft.com/office/drawing/2014/main" id="{11FDEBA8-7AD3-2C15-496A-C10385010F10}"/>
              </a:ext>
            </a:extLst>
          </p:cNvPr>
          <p:cNvSpPr/>
          <p:nvPr/>
        </p:nvSpPr>
        <p:spPr>
          <a:xfrm>
            <a:off x="4216228" y="3569364"/>
            <a:ext cx="7008065" cy="2103608"/>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6A0D278-36AB-7A3A-6958-A75727783055}"/>
              </a:ext>
            </a:extLst>
          </p:cNvPr>
          <p:cNvSpPr/>
          <p:nvPr/>
        </p:nvSpPr>
        <p:spPr>
          <a:xfrm>
            <a:off x="7786951" y="4275022"/>
            <a:ext cx="1652851" cy="3655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4FAC7D1-1F01-5F83-F0C0-0D388E888FB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9" name="Title 1">
            <a:extLst>
              <a:ext uri="{FF2B5EF4-FFF2-40B4-BE49-F238E27FC236}">
                <a16:creationId xmlns:a16="http://schemas.microsoft.com/office/drawing/2014/main" id="{573AEA3C-BA58-19EE-D1CE-B4A25CE9C021}"/>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419051368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pic>
        <p:nvPicPr>
          <p:cNvPr id="3" name="Picture 2" descr="Qr code&#10;&#10;Description automatically generated">
            <a:extLst>
              <a:ext uri="{FF2B5EF4-FFF2-40B4-BE49-F238E27FC236}">
                <a16:creationId xmlns:a16="http://schemas.microsoft.com/office/drawing/2014/main" id="{F2549A31-A17E-7A92-194E-7BAE9015C52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2" name="TextBox 1">
            <a:extLst>
              <a:ext uri="{FF2B5EF4-FFF2-40B4-BE49-F238E27FC236}">
                <a16:creationId xmlns:a16="http://schemas.microsoft.com/office/drawing/2014/main" id="{7614E81D-8DB6-B68C-C8A2-8B80141BE1C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7" name="Title 1">
            <a:extLst>
              <a:ext uri="{FF2B5EF4-FFF2-40B4-BE49-F238E27FC236}">
                <a16:creationId xmlns:a16="http://schemas.microsoft.com/office/drawing/2014/main" id="{1B070BAC-4039-CACC-D445-65079C2274D9}"/>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68802148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sp>
        <p:nvSpPr>
          <p:cNvPr id="2" name="Rectangle 1">
            <a:extLst>
              <a:ext uri="{FF2B5EF4-FFF2-40B4-BE49-F238E27FC236}">
                <a16:creationId xmlns:a16="http://schemas.microsoft.com/office/drawing/2014/main" id="{0B92E02F-1FE6-26AB-AD45-2133C9ECC391}"/>
              </a:ext>
            </a:extLst>
          </p:cNvPr>
          <p:cNvSpPr/>
          <p:nvPr/>
        </p:nvSpPr>
        <p:spPr>
          <a:xfrm>
            <a:off x="6324600" y="5148943"/>
            <a:ext cx="1077686" cy="2066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F2549A31-A17E-7A92-194E-7BAE9015C52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7F337EBC-4F50-F62E-E6D1-D07645C80642}"/>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9" name="Title 1">
            <a:extLst>
              <a:ext uri="{FF2B5EF4-FFF2-40B4-BE49-F238E27FC236}">
                <a16:creationId xmlns:a16="http://schemas.microsoft.com/office/drawing/2014/main" id="{2862CA0D-F77E-DCDE-7341-75405728A267}"/>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178751069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pic>
        <p:nvPicPr>
          <p:cNvPr id="4" name="Picture 3" descr="Qr code&#10;&#10;Description automatically generated">
            <a:extLst>
              <a:ext uri="{FF2B5EF4-FFF2-40B4-BE49-F238E27FC236}">
                <a16:creationId xmlns:a16="http://schemas.microsoft.com/office/drawing/2014/main" id="{36B046F8-5800-0039-83FB-B092DE4F353F}"/>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82552793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12" name="Rectangle 11">
            <a:extLst>
              <a:ext uri="{FF2B5EF4-FFF2-40B4-BE49-F238E27FC236}">
                <a16:creationId xmlns:a16="http://schemas.microsoft.com/office/drawing/2014/main" id="{92634572-C347-E3AE-27B2-3196F0794655}"/>
              </a:ext>
            </a:extLst>
          </p:cNvPr>
          <p:cNvSpPr/>
          <p:nvPr/>
        </p:nvSpPr>
        <p:spPr>
          <a:xfrm>
            <a:off x="345185" y="1437729"/>
            <a:ext cx="3058887"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ADC5FD-027E-C792-2314-CFE65DCBE21C}"/>
              </a:ext>
            </a:extLst>
          </p:cNvPr>
          <p:cNvPicPr>
            <a:picLocks noChangeAspect="1"/>
          </p:cNvPicPr>
          <p:nvPr/>
        </p:nvPicPr>
        <p:blipFill rotWithShape="1">
          <a:blip r:embed="rId6"/>
          <a:srcRect l="5495" t="5176" r="6493" b="5357"/>
          <a:stretch/>
        </p:blipFill>
        <p:spPr>
          <a:xfrm>
            <a:off x="3554227" y="1494006"/>
            <a:ext cx="1026883" cy="955958"/>
          </a:xfrm>
          <a:prstGeom prst="rect">
            <a:avLst/>
          </a:prstGeom>
        </p:spPr>
      </p:pic>
      <p:pic>
        <p:nvPicPr>
          <p:cNvPr id="7" name="Picture 6" descr="Qr code&#10;&#10;Description automatically generated">
            <a:extLst>
              <a:ext uri="{FF2B5EF4-FFF2-40B4-BE49-F238E27FC236}">
                <a16:creationId xmlns:a16="http://schemas.microsoft.com/office/drawing/2014/main" id="{5266F26B-8DE0-9811-3EB9-CCD2158D36E5}"/>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62C88E57-5504-28AB-3E8E-FAE562A15CD5}"/>
              </a:ext>
            </a:extLst>
          </p:cNvPr>
          <p:cNvPicPr>
            <a:picLocks noChangeAspect="1"/>
          </p:cNvPicPr>
          <p:nvPr/>
        </p:nvPicPr>
        <p:blipFill rotWithShape="1">
          <a:blip r:embed="rId8">
            <a:alphaModFix amt="50000"/>
          </a:blip>
          <a:srcRect b="68616"/>
          <a:stretch/>
        </p:blipFill>
        <p:spPr>
          <a:xfrm>
            <a:off x="4659825" y="1323032"/>
            <a:ext cx="6974126" cy="1193792"/>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BCEFE756-100D-827A-DC4C-6F106100F4AB}"/>
              </a:ext>
            </a:extLst>
          </p:cNvPr>
          <p:cNvPicPr>
            <a:picLocks noChangeAspect="1"/>
          </p:cNvPicPr>
          <p:nvPr/>
        </p:nvPicPr>
        <p:blipFill>
          <a:blip r:embed="rId8">
            <a:alphaModFix amt="50000"/>
          </a:blip>
          <a:stretch>
            <a:fillRect/>
          </a:stretch>
        </p:blipFill>
        <p:spPr>
          <a:xfrm>
            <a:off x="211878" y="2516824"/>
            <a:ext cx="7877810" cy="4341176"/>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DA6960DB-6539-D907-03C2-9E1A1ECDAF73}"/>
              </a:ext>
            </a:extLst>
          </p:cNvPr>
          <p:cNvPicPr>
            <a:picLocks noChangeAspect="1"/>
          </p:cNvPicPr>
          <p:nvPr/>
        </p:nvPicPr>
        <p:blipFill>
          <a:blip r:embed="rId8">
            <a:alphaModFix amt="50000"/>
          </a:blip>
          <a:stretch>
            <a:fillRect/>
          </a:stretch>
        </p:blipFill>
        <p:spPr>
          <a:xfrm>
            <a:off x="8089688" y="2516824"/>
            <a:ext cx="3533749" cy="4341176"/>
          </a:xfrm>
          <a:prstGeom prst="rect">
            <a:avLst/>
          </a:prstGeom>
        </p:spPr>
      </p:pic>
    </p:spTree>
    <p:extLst>
      <p:ext uri="{BB962C8B-B14F-4D97-AF65-F5344CB8AC3E}">
        <p14:creationId xmlns:p14="http://schemas.microsoft.com/office/powerpoint/2010/main" val="308296964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A80CC4A1-8E63-260A-3D6E-10ED06383EC7}"/>
              </a:ext>
            </a:extLst>
          </p:cNvPr>
          <p:cNvSpPr/>
          <p:nvPr/>
        </p:nvSpPr>
        <p:spPr>
          <a:xfrm>
            <a:off x="345185" y="2516758"/>
            <a:ext cx="3058887"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1E853C46-D106-87B1-C22A-BD43AF9B26CA}"/>
              </a:ext>
            </a:extLst>
          </p:cNvPr>
          <p:cNvPicPr>
            <a:picLocks noChangeAspect="1"/>
          </p:cNvPicPr>
          <p:nvPr/>
        </p:nvPicPr>
        <p:blipFill>
          <a:blip r:embed="rId6"/>
          <a:stretch>
            <a:fillRect/>
          </a:stretch>
        </p:blipFill>
        <p:spPr>
          <a:xfrm>
            <a:off x="3544602" y="2484223"/>
            <a:ext cx="1641054" cy="1113573"/>
          </a:xfrm>
          <a:prstGeom prst="rect">
            <a:avLst/>
          </a:prstGeom>
        </p:spPr>
      </p:pic>
      <p:pic>
        <p:nvPicPr>
          <p:cNvPr id="7" name="Picture 6" descr="Qr code&#10;&#10;Description automatically generated">
            <a:extLst>
              <a:ext uri="{FF2B5EF4-FFF2-40B4-BE49-F238E27FC236}">
                <a16:creationId xmlns:a16="http://schemas.microsoft.com/office/drawing/2014/main" id="{85B904F1-CEDB-5CAE-5E89-416C66C0005B}"/>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A0F2C9D8-D615-1E4B-9972-812852ECE000}"/>
              </a:ext>
            </a:extLst>
          </p:cNvPr>
          <p:cNvPicPr>
            <a:picLocks noChangeAspect="1"/>
          </p:cNvPicPr>
          <p:nvPr/>
        </p:nvPicPr>
        <p:blipFill rotWithShape="1">
          <a:blip r:embed="rId8">
            <a:alphaModFix amt="50000"/>
          </a:blip>
          <a:srcRect b="68616"/>
          <a:stretch/>
        </p:blipFill>
        <p:spPr>
          <a:xfrm>
            <a:off x="211878" y="1323032"/>
            <a:ext cx="11422073" cy="1113573"/>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B2DB9B3C-2DAA-4237-E112-E24CDFAC1ABF}"/>
              </a:ext>
            </a:extLst>
          </p:cNvPr>
          <p:cNvPicPr>
            <a:picLocks noChangeAspect="1"/>
          </p:cNvPicPr>
          <p:nvPr/>
        </p:nvPicPr>
        <p:blipFill>
          <a:blip r:embed="rId8">
            <a:alphaModFix amt="50000"/>
          </a:blip>
          <a:stretch>
            <a:fillRect/>
          </a:stretch>
        </p:blipFill>
        <p:spPr>
          <a:xfrm>
            <a:off x="211878" y="3645414"/>
            <a:ext cx="5066178" cy="3212586"/>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5DC517DE-E8CF-268D-9F26-E4E4077C334B}"/>
              </a:ext>
            </a:extLst>
          </p:cNvPr>
          <p:cNvPicPr>
            <a:picLocks noChangeAspect="1"/>
          </p:cNvPicPr>
          <p:nvPr/>
        </p:nvPicPr>
        <p:blipFill>
          <a:blip r:embed="rId8">
            <a:alphaModFix amt="50000"/>
          </a:blip>
          <a:stretch>
            <a:fillRect/>
          </a:stretch>
        </p:blipFill>
        <p:spPr>
          <a:xfrm>
            <a:off x="5278056" y="2436605"/>
            <a:ext cx="6345381" cy="4421395"/>
          </a:xfrm>
          <a:prstGeom prst="rect">
            <a:avLst/>
          </a:prstGeom>
        </p:spPr>
      </p:pic>
    </p:spTree>
    <p:extLst>
      <p:ext uri="{BB962C8B-B14F-4D97-AF65-F5344CB8AC3E}">
        <p14:creationId xmlns:p14="http://schemas.microsoft.com/office/powerpoint/2010/main" val="383818137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43542"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85BB2DAE-DB42-0B33-43B6-25E95380E679}"/>
              </a:ext>
            </a:extLst>
          </p:cNvPr>
          <p:cNvSpPr/>
          <p:nvPr/>
        </p:nvSpPr>
        <p:spPr>
          <a:xfrm>
            <a:off x="2112339" y="3548143"/>
            <a:ext cx="1319228"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72C0FD91-3744-E3E2-0303-0395333B3786}"/>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51D76949-F85F-4F69-E10D-CA80F638252A}"/>
              </a:ext>
            </a:extLst>
          </p:cNvPr>
          <p:cNvPicPr>
            <a:picLocks noChangeAspect="1"/>
          </p:cNvPicPr>
          <p:nvPr/>
        </p:nvPicPr>
        <p:blipFill rotWithShape="1">
          <a:blip r:embed="rId7">
            <a:alphaModFix amt="50000"/>
          </a:blip>
          <a:srcRect b="68616"/>
          <a:stretch/>
        </p:blipFill>
        <p:spPr>
          <a:xfrm>
            <a:off x="211878" y="1289315"/>
            <a:ext cx="11422073" cy="2196945"/>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7BE12D70-07A1-AD87-9F55-DD425D7E1C49}"/>
              </a:ext>
            </a:extLst>
          </p:cNvPr>
          <p:cNvPicPr>
            <a:picLocks noChangeAspect="1"/>
          </p:cNvPicPr>
          <p:nvPr/>
        </p:nvPicPr>
        <p:blipFill>
          <a:blip r:embed="rId7">
            <a:alphaModFix amt="50000"/>
          </a:blip>
          <a:stretch>
            <a:fillRect/>
          </a:stretch>
        </p:blipFill>
        <p:spPr>
          <a:xfrm>
            <a:off x="211877" y="4678537"/>
            <a:ext cx="4942481" cy="2179464"/>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82388AB3-DDB2-BEA4-290B-BAC691C455D0}"/>
              </a:ext>
            </a:extLst>
          </p:cNvPr>
          <p:cNvPicPr>
            <a:picLocks noChangeAspect="1"/>
          </p:cNvPicPr>
          <p:nvPr/>
        </p:nvPicPr>
        <p:blipFill>
          <a:blip r:embed="rId7">
            <a:alphaModFix amt="50000"/>
          </a:blip>
          <a:stretch>
            <a:fillRect/>
          </a:stretch>
        </p:blipFill>
        <p:spPr>
          <a:xfrm>
            <a:off x="5154359" y="3486262"/>
            <a:ext cx="6469078" cy="3371738"/>
          </a:xfrm>
          <a:prstGeom prst="rect">
            <a:avLst/>
          </a:prstGeom>
        </p:spPr>
      </p:pic>
      <p:pic>
        <p:nvPicPr>
          <p:cNvPr id="15" name="Picture 14" descr="A picture containing text, indoor&#10;&#10;Description automatically generated">
            <a:extLst>
              <a:ext uri="{FF2B5EF4-FFF2-40B4-BE49-F238E27FC236}">
                <a16:creationId xmlns:a16="http://schemas.microsoft.com/office/drawing/2014/main" id="{1CC64C78-08A2-204D-2472-6A5157369CFC}"/>
              </a:ext>
            </a:extLst>
          </p:cNvPr>
          <p:cNvPicPr>
            <a:picLocks noChangeAspect="1"/>
          </p:cNvPicPr>
          <p:nvPr/>
        </p:nvPicPr>
        <p:blipFill>
          <a:blip r:embed="rId8"/>
          <a:stretch>
            <a:fillRect/>
          </a:stretch>
        </p:blipFill>
        <p:spPr>
          <a:xfrm>
            <a:off x="3572097" y="3577696"/>
            <a:ext cx="1507899" cy="101124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EED02C68-F990-CF74-166C-C9967E5B0A0D}"/>
              </a:ext>
            </a:extLst>
          </p:cNvPr>
          <p:cNvPicPr>
            <a:picLocks noChangeAspect="1"/>
          </p:cNvPicPr>
          <p:nvPr/>
        </p:nvPicPr>
        <p:blipFill>
          <a:blip r:embed="rId7">
            <a:alphaModFix amt="50000"/>
          </a:blip>
          <a:stretch>
            <a:fillRect/>
          </a:stretch>
        </p:blipFill>
        <p:spPr>
          <a:xfrm>
            <a:off x="211877" y="3486259"/>
            <a:ext cx="1817616" cy="1192276"/>
          </a:xfrm>
          <a:prstGeom prst="rect">
            <a:avLst/>
          </a:prstGeom>
        </p:spPr>
      </p:pic>
    </p:spTree>
    <p:extLst>
      <p:ext uri="{BB962C8B-B14F-4D97-AF65-F5344CB8AC3E}">
        <p14:creationId xmlns:p14="http://schemas.microsoft.com/office/powerpoint/2010/main" val="114809250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B2769614-C4B6-1832-0E9B-BEE17B2D7C80}"/>
              </a:ext>
            </a:extLst>
          </p:cNvPr>
          <p:cNvSpPr/>
          <p:nvPr/>
        </p:nvSpPr>
        <p:spPr>
          <a:xfrm>
            <a:off x="2112339" y="4626927"/>
            <a:ext cx="1319228"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88C23328-F9A4-E9CC-F659-3EFA8E3779E6}"/>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D23153C9-CF47-8F20-F3F9-1070256C6E34}"/>
              </a:ext>
            </a:extLst>
          </p:cNvPr>
          <p:cNvPicPr>
            <a:picLocks noChangeAspect="1"/>
          </p:cNvPicPr>
          <p:nvPr/>
        </p:nvPicPr>
        <p:blipFill rotWithShape="1">
          <a:blip r:embed="rId7">
            <a:alphaModFix amt="50000"/>
          </a:blip>
          <a:srcRect b="68616"/>
          <a:stretch/>
        </p:blipFill>
        <p:spPr>
          <a:xfrm>
            <a:off x="211878" y="1289315"/>
            <a:ext cx="11422073" cy="3281271"/>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906FDA9F-D5F3-99C9-616E-907F00C5DEFB}"/>
              </a:ext>
            </a:extLst>
          </p:cNvPr>
          <p:cNvPicPr>
            <a:picLocks noChangeAspect="1"/>
          </p:cNvPicPr>
          <p:nvPr/>
        </p:nvPicPr>
        <p:blipFill>
          <a:blip r:embed="rId7">
            <a:alphaModFix amt="50000"/>
          </a:blip>
          <a:stretch>
            <a:fillRect/>
          </a:stretch>
        </p:blipFill>
        <p:spPr>
          <a:xfrm>
            <a:off x="211877" y="5779097"/>
            <a:ext cx="5403376" cy="1078904"/>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A3503FFF-A169-AA62-128D-9834865E7DE9}"/>
              </a:ext>
            </a:extLst>
          </p:cNvPr>
          <p:cNvPicPr>
            <a:picLocks noChangeAspect="1"/>
          </p:cNvPicPr>
          <p:nvPr/>
        </p:nvPicPr>
        <p:blipFill>
          <a:blip r:embed="rId7">
            <a:alphaModFix amt="50000"/>
          </a:blip>
          <a:stretch>
            <a:fillRect/>
          </a:stretch>
        </p:blipFill>
        <p:spPr>
          <a:xfrm>
            <a:off x="5615253" y="4570586"/>
            <a:ext cx="6008183" cy="2287413"/>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B477FBB2-4E4D-9411-1974-296E58E00A00}"/>
              </a:ext>
            </a:extLst>
          </p:cNvPr>
          <p:cNvPicPr>
            <a:picLocks noChangeAspect="1"/>
          </p:cNvPicPr>
          <p:nvPr/>
        </p:nvPicPr>
        <p:blipFill>
          <a:blip r:embed="rId7">
            <a:alphaModFix amt="50000"/>
          </a:blip>
          <a:stretch>
            <a:fillRect/>
          </a:stretch>
        </p:blipFill>
        <p:spPr>
          <a:xfrm>
            <a:off x="224458" y="4570586"/>
            <a:ext cx="1817616" cy="1208510"/>
          </a:xfrm>
          <a:prstGeom prst="rect">
            <a:avLst/>
          </a:prstGeom>
        </p:spPr>
      </p:pic>
      <p:pic>
        <p:nvPicPr>
          <p:cNvPr id="18" name="Picture 17" descr="Text&#10;&#10;Description automatically generated">
            <a:extLst>
              <a:ext uri="{FF2B5EF4-FFF2-40B4-BE49-F238E27FC236}">
                <a16:creationId xmlns:a16="http://schemas.microsoft.com/office/drawing/2014/main" id="{EC195D71-EFED-BBEB-5374-CB16A3D7F055}"/>
              </a:ext>
            </a:extLst>
          </p:cNvPr>
          <p:cNvPicPr>
            <a:picLocks noChangeAspect="1"/>
          </p:cNvPicPr>
          <p:nvPr/>
        </p:nvPicPr>
        <p:blipFill>
          <a:blip r:embed="rId8"/>
          <a:stretch>
            <a:fillRect/>
          </a:stretch>
        </p:blipFill>
        <p:spPr>
          <a:xfrm>
            <a:off x="3572097" y="4684070"/>
            <a:ext cx="1963082" cy="981541"/>
          </a:xfrm>
          <a:prstGeom prst="rect">
            <a:avLst/>
          </a:prstGeom>
        </p:spPr>
      </p:pic>
    </p:spTree>
    <p:extLst>
      <p:ext uri="{BB962C8B-B14F-4D97-AF65-F5344CB8AC3E}">
        <p14:creationId xmlns:p14="http://schemas.microsoft.com/office/powerpoint/2010/main" val="304809270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16B2FC4C-B1C2-A831-CC80-00D3AE892A13}"/>
              </a:ext>
            </a:extLst>
          </p:cNvPr>
          <p:cNvSpPr/>
          <p:nvPr/>
        </p:nvSpPr>
        <p:spPr>
          <a:xfrm>
            <a:off x="2122613" y="5654346"/>
            <a:ext cx="1319228" cy="1068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AB088F7C-66BD-5A4A-84E9-64258DE65601}"/>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3673574B-1200-3E16-5CF6-53A0575C3ADC}"/>
              </a:ext>
            </a:extLst>
          </p:cNvPr>
          <p:cNvPicPr>
            <a:picLocks noChangeAspect="1"/>
          </p:cNvPicPr>
          <p:nvPr/>
        </p:nvPicPr>
        <p:blipFill rotWithShape="1">
          <a:blip r:embed="rId7"/>
          <a:srcRect l="1908" t="2542"/>
          <a:stretch/>
        </p:blipFill>
        <p:spPr>
          <a:xfrm>
            <a:off x="3582371" y="5707061"/>
            <a:ext cx="2082932" cy="963082"/>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5D745943-D6AF-3D4C-8954-8CA5FC548533}"/>
              </a:ext>
            </a:extLst>
          </p:cNvPr>
          <p:cNvPicPr>
            <a:picLocks noChangeAspect="1"/>
          </p:cNvPicPr>
          <p:nvPr/>
        </p:nvPicPr>
        <p:blipFill rotWithShape="1">
          <a:blip r:embed="rId8">
            <a:alphaModFix amt="50000"/>
          </a:blip>
          <a:srcRect b="68616"/>
          <a:stretch/>
        </p:blipFill>
        <p:spPr>
          <a:xfrm>
            <a:off x="211878" y="1289315"/>
            <a:ext cx="11422073" cy="4295031"/>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8B0839EE-728E-C2AF-1F0F-DF8BB45E368C}"/>
              </a:ext>
            </a:extLst>
          </p:cNvPr>
          <p:cNvPicPr>
            <a:picLocks noChangeAspect="1"/>
          </p:cNvPicPr>
          <p:nvPr/>
        </p:nvPicPr>
        <p:blipFill>
          <a:blip r:embed="rId8">
            <a:alphaModFix amt="50000"/>
          </a:blip>
          <a:stretch>
            <a:fillRect/>
          </a:stretch>
        </p:blipFill>
        <p:spPr>
          <a:xfrm>
            <a:off x="5805833" y="5584347"/>
            <a:ext cx="5817603" cy="1273652"/>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73E25E75-DCC8-C97C-A0B4-0F7B2725C4FA}"/>
              </a:ext>
            </a:extLst>
          </p:cNvPr>
          <p:cNvPicPr>
            <a:picLocks noChangeAspect="1"/>
          </p:cNvPicPr>
          <p:nvPr/>
        </p:nvPicPr>
        <p:blipFill>
          <a:blip r:embed="rId8">
            <a:alphaModFix amt="50000"/>
          </a:blip>
          <a:stretch>
            <a:fillRect/>
          </a:stretch>
        </p:blipFill>
        <p:spPr>
          <a:xfrm>
            <a:off x="222764" y="5584347"/>
            <a:ext cx="1817616" cy="1208510"/>
          </a:xfrm>
          <a:prstGeom prst="rect">
            <a:avLst/>
          </a:prstGeom>
        </p:spPr>
      </p:pic>
    </p:spTree>
    <p:extLst>
      <p:ext uri="{BB962C8B-B14F-4D97-AF65-F5344CB8AC3E}">
        <p14:creationId xmlns:p14="http://schemas.microsoft.com/office/powerpoint/2010/main" val="319560083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4" name="Rectangle 3">
            <a:extLst>
              <a:ext uri="{FF2B5EF4-FFF2-40B4-BE49-F238E27FC236}">
                <a16:creationId xmlns:a16="http://schemas.microsoft.com/office/drawing/2014/main" id="{7723E682-867E-9FAD-DA45-805F844E30BE}"/>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062D1-58CE-21B6-1156-F005634EC78D}"/>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CF612A7-AEC8-0AA9-3B9E-0FC0230007B8}"/>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60" normalizeH="0" baseline="0" noProof="0" dirty="0">
                <a:ln>
                  <a:noFill/>
                </a:ln>
                <a:solidFill>
                  <a:srgbClr val="FFFFFF"/>
                </a:solidFill>
                <a:effectLst/>
                <a:uLnTx/>
                <a:uFillTx/>
                <a:latin typeface="Corbel" panose="020B0503020204020204"/>
                <a:ea typeface="+mj-ea"/>
                <a:cs typeface="+mj-cs"/>
              </a:rPr>
              <a:t>Overview</a:t>
            </a:r>
          </a:p>
        </p:txBody>
      </p:sp>
      <p:sp>
        <p:nvSpPr>
          <p:cNvPr id="11" name="Content Placeholder 2">
            <a:extLst>
              <a:ext uri="{FF2B5EF4-FFF2-40B4-BE49-F238E27FC236}">
                <a16:creationId xmlns:a16="http://schemas.microsoft.com/office/drawing/2014/main" id="{1863AAB6-E5E8-87DB-2827-7A7F92038C0E}"/>
              </a:ext>
            </a:extLst>
          </p:cNvPr>
          <p:cNvSpPr txBox="1">
            <a:spLocks/>
          </p:cNvSpPr>
          <p:nvPr/>
        </p:nvSpPr>
        <p:spPr>
          <a:xfrm>
            <a:off x="3541249" y="1129939"/>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457200" marR="0" lvl="0" indent="-457200" algn="l" defTabSz="914400" rtl="0" eaLnBrk="1" fontAlgn="auto" latinLnBrk="0" hangingPunct="1">
              <a:lnSpc>
                <a:spcPct val="90000"/>
              </a:lnSpc>
              <a:spcBef>
                <a:spcPts val="1200"/>
              </a:spcBef>
              <a:spcAft>
                <a:spcPts val="0"/>
              </a:spcAft>
              <a:buClr>
                <a:srgbClr val="40BAD2"/>
              </a:buClr>
              <a:buSzTx/>
              <a:buFont typeface="+mj-lt"/>
              <a:buAutoNum type="arabicPeriod"/>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What is Data Engineering?</a:t>
            </a:r>
          </a:p>
          <a:p>
            <a:pPr lvl="1">
              <a:spcBef>
                <a:spcPts val="1200"/>
              </a:spcBef>
              <a:spcAft>
                <a:spcPts val="0"/>
              </a:spcAft>
              <a:buClr>
                <a:srgbClr val="40BAD2"/>
              </a:buClr>
            </a:pPr>
            <a:r>
              <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Use</a:t>
            </a:r>
            <a:r>
              <a:rPr lang="en-US" sz="2400" dirty="0">
                <a:solidFill>
                  <a:srgbClr val="000000">
                    <a:lumMod val="65000"/>
                    <a:lumOff val="35000"/>
                  </a:srgbClr>
                </a:solidFill>
                <a:latin typeface="Corbel" panose="020B0503020204020204"/>
              </a:rPr>
              <a:t> cases</a:t>
            </a:r>
            <a:endPar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lvl="1">
              <a:spcBef>
                <a:spcPts val="1200"/>
              </a:spcBef>
              <a:spcAft>
                <a:spcPts val="0"/>
              </a:spcAft>
              <a:buClr>
                <a:srgbClr val="40BAD2"/>
              </a:buClr>
            </a:pPr>
            <a:r>
              <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Tech Stack </a:t>
            </a:r>
          </a:p>
          <a:p>
            <a:pPr lvl="1">
              <a:spcBef>
                <a:spcPts val="1200"/>
              </a:spcBef>
              <a:spcAft>
                <a:spcPts val="0"/>
              </a:spcAft>
              <a:buClr>
                <a:srgbClr val="40BAD2"/>
              </a:buClr>
            </a:pPr>
            <a:r>
              <a:rPr lang="en-US" sz="2400" dirty="0">
                <a:solidFill>
                  <a:srgbClr val="000000">
                    <a:lumMod val="65000"/>
                    <a:lumOff val="35000"/>
                  </a:srgbClr>
                </a:solidFill>
                <a:latin typeface="Corbel" panose="020B0503020204020204"/>
              </a:rPr>
              <a:t>Concepts &amp; Principles</a:t>
            </a:r>
            <a:endPar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marL="457200" indent="-457200">
              <a:buClr>
                <a:srgbClr val="40BAD2"/>
              </a:buClr>
              <a:buFont typeface="+mj-lt"/>
              <a:buAutoNum type="arabicPeriod"/>
            </a:pPr>
            <a:r>
              <a:rPr kumimoji="0" lang="en-US" sz="30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Live </a:t>
            </a:r>
            <a:r>
              <a:rPr lang="en-US" sz="3000" dirty="0">
                <a:solidFill>
                  <a:srgbClr val="000000">
                    <a:lumMod val="65000"/>
                    <a:lumOff val="35000"/>
                  </a:srgbClr>
                </a:solidFill>
                <a:latin typeface="Corbel" panose="020B0503020204020204"/>
              </a:rPr>
              <a:t>demo</a:t>
            </a:r>
            <a:endParaRPr kumimoji="0" lang="en-US" sz="30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marL="457200" indent="-457200">
              <a:buClr>
                <a:srgbClr val="40BAD2"/>
              </a:buClr>
              <a:buFont typeface="+mj-lt"/>
              <a:buAutoNum type="arabicPeriod"/>
            </a:pPr>
            <a:r>
              <a:rPr lang="en-US" sz="2800" dirty="0">
                <a:solidFill>
                  <a:srgbClr val="000000">
                    <a:lumMod val="65000"/>
                    <a:lumOff val="35000"/>
                  </a:srgbClr>
                </a:solidFill>
                <a:latin typeface="Corbel" panose="020B0503020204020204"/>
              </a:rPr>
              <a:t>Joint Q&amp;A </a:t>
            </a:r>
          </a:p>
        </p:txBody>
      </p:sp>
      <p:pic>
        <p:nvPicPr>
          <p:cNvPr id="3" name="Picture 2" descr="Qr code&#10;&#10;Description automatically generated">
            <a:extLst>
              <a:ext uri="{FF2B5EF4-FFF2-40B4-BE49-F238E27FC236}">
                <a16:creationId xmlns:a16="http://schemas.microsoft.com/office/drawing/2014/main" id="{3622FB91-965C-6305-1FA0-89285F15355E}"/>
              </a:ext>
            </a:extLst>
          </p:cNvPr>
          <p:cNvPicPr>
            <a:picLocks noChangeAspect="1"/>
          </p:cNvPicPr>
          <p:nvPr/>
        </p:nvPicPr>
        <p:blipFill rotWithShape="1">
          <a:blip r:embed="rId3"/>
          <a:srcRect b="21852"/>
          <a:stretch/>
        </p:blipFill>
        <p:spPr>
          <a:xfrm>
            <a:off x="7707555" y="4581641"/>
            <a:ext cx="1827384" cy="1850772"/>
          </a:xfrm>
          <a:prstGeom prst="rect">
            <a:avLst/>
          </a:prstGeom>
        </p:spPr>
      </p:pic>
      <p:sp>
        <p:nvSpPr>
          <p:cNvPr id="8" name="Content Placeholder 2">
            <a:extLst>
              <a:ext uri="{FF2B5EF4-FFF2-40B4-BE49-F238E27FC236}">
                <a16:creationId xmlns:a16="http://schemas.microsoft.com/office/drawing/2014/main" id="{85609C6C-351F-EBD3-2D9C-A019A7948AA7}"/>
              </a:ext>
            </a:extLst>
          </p:cNvPr>
          <p:cNvSpPr txBox="1">
            <a:spLocks/>
          </p:cNvSpPr>
          <p:nvPr/>
        </p:nvSpPr>
        <p:spPr>
          <a:xfrm>
            <a:off x="7916754" y="2112760"/>
            <a:ext cx="1827384" cy="62696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(~30 min)</a:t>
            </a:r>
            <a:endParaRPr lang="en-US" sz="2600" dirty="0">
              <a:solidFill>
                <a:srgbClr val="000000">
                  <a:lumMod val="65000"/>
                  <a:lumOff val="35000"/>
                </a:srgbClr>
              </a:solidFill>
              <a:latin typeface="Corbel" panose="020B0503020204020204"/>
            </a:endParaRPr>
          </a:p>
        </p:txBody>
      </p:sp>
      <p:sp>
        <p:nvSpPr>
          <p:cNvPr id="9" name="Content Placeholder 2">
            <a:extLst>
              <a:ext uri="{FF2B5EF4-FFF2-40B4-BE49-F238E27FC236}">
                <a16:creationId xmlns:a16="http://schemas.microsoft.com/office/drawing/2014/main" id="{A2C2B45B-D49B-8E19-63A2-B977560EF710}"/>
              </a:ext>
            </a:extLst>
          </p:cNvPr>
          <p:cNvSpPr txBox="1">
            <a:spLocks/>
          </p:cNvSpPr>
          <p:nvPr/>
        </p:nvSpPr>
        <p:spPr>
          <a:xfrm>
            <a:off x="5675810" y="4106806"/>
            <a:ext cx="1827384" cy="62696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(~15 min)</a:t>
            </a:r>
            <a:endParaRPr lang="en-US" sz="2600" dirty="0">
              <a:solidFill>
                <a:srgbClr val="000000">
                  <a:lumMod val="65000"/>
                  <a:lumOff val="35000"/>
                </a:srgbClr>
              </a:solidFill>
              <a:latin typeface="Corbel" panose="020B0503020204020204"/>
            </a:endParaRPr>
          </a:p>
        </p:txBody>
      </p:sp>
      <p:sp>
        <p:nvSpPr>
          <p:cNvPr id="12" name="TextBox 11">
            <a:extLst>
              <a:ext uri="{FF2B5EF4-FFF2-40B4-BE49-F238E27FC236}">
                <a16:creationId xmlns:a16="http://schemas.microsoft.com/office/drawing/2014/main" id="{AAA2DD5C-6BB5-D7F9-46F7-CF5CB6E6B7F1}"/>
              </a:ext>
            </a:extLst>
          </p:cNvPr>
          <p:cNvSpPr txBox="1"/>
          <p:nvPr/>
        </p:nvSpPr>
        <p:spPr>
          <a:xfrm>
            <a:off x="4141324" y="5159308"/>
            <a:ext cx="6115050" cy="461665"/>
          </a:xfrm>
          <a:prstGeom prst="rect">
            <a:avLst/>
          </a:prstGeom>
          <a:noFill/>
        </p:spPr>
        <p:txBody>
          <a:bodyPr wrap="square">
            <a:spAutoFit/>
          </a:bodyPr>
          <a:lstStyle/>
          <a:p>
            <a:pPr lvl="1">
              <a:buClr>
                <a:srgbClr val="40BAD2"/>
              </a:buClr>
            </a:pPr>
            <a:r>
              <a:rPr lang="en-US" sz="2400" i="1" u="sng" dirty="0">
                <a:solidFill>
                  <a:srgbClr val="29C1DB"/>
                </a:solidFill>
                <a:latin typeface="Corbel" panose="020B0503020204020204"/>
              </a:rPr>
              <a:t>https://meet.ps/5b327jyo</a:t>
            </a:r>
            <a:endParaRPr lang="en-US" sz="2600" dirty="0">
              <a:solidFill>
                <a:srgbClr val="000000">
                  <a:lumMod val="65000"/>
                  <a:lumOff val="35000"/>
                </a:srgbClr>
              </a:solidFill>
              <a:latin typeface="Corbel" panose="020B0503020204020204"/>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fade">
                                      <p:cBhvr>
                                        <p:cTn id="42" dur="500"/>
                                        <p:tgtEl>
                                          <p:spTgt spid="1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39313622-FB8F-1612-9444-2EAB5BE08F9C}"/>
              </a:ext>
            </a:extLst>
          </p:cNvPr>
          <p:cNvSpPr/>
          <p:nvPr/>
        </p:nvSpPr>
        <p:spPr>
          <a:xfrm>
            <a:off x="3807574" y="4040904"/>
            <a:ext cx="1319228"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7917CF6C-253D-B6AE-1977-6776E96C1C83}"/>
              </a:ext>
            </a:extLst>
          </p:cNvPr>
          <p:cNvPicPr>
            <a:picLocks noChangeAspect="1"/>
          </p:cNvPicPr>
          <p:nvPr/>
        </p:nvPicPr>
        <p:blipFill rotWithShape="1">
          <a:blip r:embed="rId6"/>
          <a:srcRect b="11565"/>
          <a:stretch/>
        </p:blipFill>
        <p:spPr>
          <a:xfrm>
            <a:off x="3807574" y="5302292"/>
            <a:ext cx="1833901" cy="1461763"/>
          </a:xfrm>
          <a:prstGeom prst="rect">
            <a:avLst/>
          </a:prstGeom>
        </p:spPr>
      </p:pic>
      <p:pic>
        <p:nvPicPr>
          <p:cNvPr id="7" name="Picture 6" descr="Qr code&#10;&#10;Description automatically generated">
            <a:extLst>
              <a:ext uri="{FF2B5EF4-FFF2-40B4-BE49-F238E27FC236}">
                <a16:creationId xmlns:a16="http://schemas.microsoft.com/office/drawing/2014/main" id="{55FAEBFA-8B8D-8512-A851-ACD1645D79D9}"/>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1CDE0DE5-FC2A-14F9-89E2-B62EA5851669}"/>
              </a:ext>
            </a:extLst>
          </p:cNvPr>
          <p:cNvPicPr>
            <a:picLocks noChangeAspect="1"/>
          </p:cNvPicPr>
          <p:nvPr/>
        </p:nvPicPr>
        <p:blipFill rotWithShape="1">
          <a:blip r:embed="rId8">
            <a:alphaModFix amt="50000"/>
          </a:blip>
          <a:srcRect b="68616"/>
          <a:stretch/>
        </p:blipFill>
        <p:spPr>
          <a:xfrm>
            <a:off x="211878" y="1289316"/>
            <a:ext cx="11422073" cy="2657644"/>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69687060-07CC-A05C-56F9-09902B67EE58}"/>
              </a:ext>
            </a:extLst>
          </p:cNvPr>
          <p:cNvPicPr>
            <a:picLocks noChangeAspect="1"/>
          </p:cNvPicPr>
          <p:nvPr/>
        </p:nvPicPr>
        <p:blipFill>
          <a:blip r:embed="rId8">
            <a:alphaModFix amt="50000"/>
          </a:blip>
          <a:stretch>
            <a:fillRect/>
          </a:stretch>
        </p:blipFill>
        <p:spPr>
          <a:xfrm>
            <a:off x="5805833" y="3946960"/>
            <a:ext cx="5817603" cy="2911039"/>
          </a:xfrm>
          <a:prstGeom prst="rect">
            <a:avLst/>
          </a:prstGeom>
        </p:spPr>
      </p:pic>
      <p:pic>
        <p:nvPicPr>
          <p:cNvPr id="17" name="Picture 16" descr="Background pattern&#10;&#10;Description automatically generated with low confidence">
            <a:extLst>
              <a:ext uri="{FF2B5EF4-FFF2-40B4-BE49-F238E27FC236}">
                <a16:creationId xmlns:a16="http://schemas.microsoft.com/office/drawing/2014/main" id="{ACCEDD51-14A0-BB1C-065B-D3BD2E928A33}"/>
              </a:ext>
            </a:extLst>
          </p:cNvPr>
          <p:cNvPicPr>
            <a:picLocks noChangeAspect="1"/>
          </p:cNvPicPr>
          <p:nvPr/>
        </p:nvPicPr>
        <p:blipFill>
          <a:blip r:embed="rId8">
            <a:alphaModFix amt="50000"/>
          </a:blip>
          <a:stretch>
            <a:fillRect/>
          </a:stretch>
        </p:blipFill>
        <p:spPr>
          <a:xfrm>
            <a:off x="222764" y="3946960"/>
            <a:ext cx="3444278" cy="2845897"/>
          </a:xfrm>
          <a:prstGeom prst="rect">
            <a:avLst/>
          </a:prstGeom>
        </p:spPr>
      </p:pic>
      <p:pic>
        <p:nvPicPr>
          <p:cNvPr id="18" name="Picture 17" descr="Background pattern&#10;&#10;Description automatically generated with low confidence">
            <a:extLst>
              <a:ext uri="{FF2B5EF4-FFF2-40B4-BE49-F238E27FC236}">
                <a16:creationId xmlns:a16="http://schemas.microsoft.com/office/drawing/2014/main" id="{18381621-5648-65B1-E142-FE8B79E945AB}"/>
              </a:ext>
            </a:extLst>
          </p:cNvPr>
          <p:cNvPicPr>
            <a:picLocks noChangeAspect="1"/>
          </p:cNvPicPr>
          <p:nvPr/>
        </p:nvPicPr>
        <p:blipFill>
          <a:blip r:embed="rId8">
            <a:alphaModFix amt="50000"/>
          </a:blip>
          <a:stretch>
            <a:fillRect/>
          </a:stretch>
        </p:blipFill>
        <p:spPr>
          <a:xfrm>
            <a:off x="5247584" y="3946960"/>
            <a:ext cx="558249" cy="1225992"/>
          </a:xfrm>
          <a:prstGeom prst="rect">
            <a:avLst/>
          </a:prstGeom>
        </p:spPr>
      </p:pic>
    </p:spTree>
    <p:extLst>
      <p:ext uri="{BB962C8B-B14F-4D97-AF65-F5344CB8AC3E}">
        <p14:creationId xmlns:p14="http://schemas.microsoft.com/office/powerpoint/2010/main" val="3214742652"/>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5142370" y="4023497"/>
            <a:ext cx="1202553"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535DA5FF-210C-B88F-9325-86450C76FA95}"/>
              </a:ext>
            </a:extLst>
          </p:cNvPr>
          <p:cNvPicPr>
            <a:picLocks noChangeAspect="1"/>
          </p:cNvPicPr>
          <p:nvPr/>
        </p:nvPicPr>
        <p:blipFill>
          <a:blip r:embed="rId6"/>
          <a:stretch>
            <a:fillRect/>
          </a:stretch>
        </p:blipFill>
        <p:spPr>
          <a:xfrm>
            <a:off x="4803209" y="5285984"/>
            <a:ext cx="2086340" cy="601250"/>
          </a:xfrm>
          <a:prstGeom prst="rect">
            <a:avLst/>
          </a:prstGeom>
        </p:spPr>
      </p:pic>
      <p:pic>
        <p:nvPicPr>
          <p:cNvPr id="7" name="Picture 6" descr="Qr code&#10;&#10;Description automatically generated">
            <a:extLst>
              <a:ext uri="{FF2B5EF4-FFF2-40B4-BE49-F238E27FC236}">
                <a16:creationId xmlns:a16="http://schemas.microsoft.com/office/drawing/2014/main" id="{E8D5EAA3-F5B4-F00E-5A57-DFB3E5B16615}"/>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4F7C2B8A-3B09-F078-B097-FCD906A25420}"/>
              </a:ext>
            </a:extLst>
          </p:cNvPr>
          <p:cNvPicPr>
            <a:picLocks noChangeAspect="1"/>
          </p:cNvPicPr>
          <p:nvPr/>
        </p:nvPicPr>
        <p:blipFill rotWithShape="1">
          <a:blip r:embed="rId8">
            <a:alphaModFix amt="50000"/>
          </a:blip>
          <a:srcRect b="68616"/>
          <a:stretch/>
        </p:blipFill>
        <p:spPr>
          <a:xfrm>
            <a:off x="211878" y="1289316"/>
            <a:ext cx="11422073"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72DDEEE3-745A-46B4-1112-9F19E342F767}"/>
              </a:ext>
            </a:extLst>
          </p:cNvPr>
          <p:cNvPicPr>
            <a:picLocks noChangeAspect="1"/>
          </p:cNvPicPr>
          <p:nvPr/>
        </p:nvPicPr>
        <p:blipFill>
          <a:blip r:embed="rId8">
            <a:alphaModFix amt="50000"/>
          </a:blip>
          <a:stretch>
            <a:fillRect/>
          </a:stretch>
        </p:blipFill>
        <p:spPr>
          <a:xfrm>
            <a:off x="6994763" y="3946960"/>
            <a:ext cx="4628673"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41DFBA37-7BB7-9223-5857-59BD8E9E5118}"/>
              </a:ext>
            </a:extLst>
          </p:cNvPr>
          <p:cNvPicPr>
            <a:picLocks noChangeAspect="1"/>
          </p:cNvPicPr>
          <p:nvPr/>
        </p:nvPicPr>
        <p:blipFill>
          <a:blip r:embed="rId8">
            <a:alphaModFix amt="50000"/>
          </a:blip>
          <a:stretch>
            <a:fillRect/>
          </a:stretch>
        </p:blipFill>
        <p:spPr>
          <a:xfrm>
            <a:off x="222763" y="3946960"/>
            <a:ext cx="4475231" cy="2911039"/>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9561014E-03F2-744C-CBE7-7A189F398350}"/>
              </a:ext>
            </a:extLst>
          </p:cNvPr>
          <p:cNvPicPr>
            <a:picLocks noChangeAspect="1"/>
          </p:cNvPicPr>
          <p:nvPr/>
        </p:nvPicPr>
        <p:blipFill>
          <a:blip r:embed="rId8">
            <a:alphaModFix amt="50000"/>
          </a:blip>
          <a:stretch>
            <a:fillRect/>
          </a:stretch>
        </p:blipFill>
        <p:spPr>
          <a:xfrm>
            <a:off x="6485932" y="3946960"/>
            <a:ext cx="506604" cy="120850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3ABD919A-6D89-0F89-6680-9030E9D052CD}"/>
              </a:ext>
            </a:extLst>
          </p:cNvPr>
          <p:cNvPicPr>
            <a:picLocks noChangeAspect="1"/>
          </p:cNvPicPr>
          <p:nvPr/>
        </p:nvPicPr>
        <p:blipFill>
          <a:blip r:embed="rId8">
            <a:alphaModFix amt="50000"/>
          </a:blip>
          <a:stretch>
            <a:fillRect/>
          </a:stretch>
        </p:blipFill>
        <p:spPr>
          <a:xfrm>
            <a:off x="4697993" y="3946960"/>
            <a:ext cx="299291" cy="120850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4D5142C8-D087-E12C-CFB4-86D6A0CA8B11}"/>
              </a:ext>
            </a:extLst>
          </p:cNvPr>
          <p:cNvPicPr>
            <a:picLocks noChangeAspect="1"/>
          </p:cNvPicPr>
          <p:nvPr/>
        </p:nvPicPr>
        <p:blipFill>
          <a:blip r:embed="rId8">
            <a:alphaModFix amt="50000"/>
          </a:blip>
          <a:stretch>
            <a:fillRect/>
          </a:stretch>
        </p:blipFill>
        <p:spPr>
          <a:xfrm>
            <a:off x="4697993" y="6026994"/>
            <a:ext cx="2294063" cy="810836"/>
          </a:xfrm>
          <a:prstGeom prst="rect">
            <a:avLst/>
          </a:prstGeom>
        </p:spPr>
      </p:pic>
    </p:spTree>
    <p:extLst>
      <p:ext uri="{BB962C8B-B14F-4D97-AF65-F5344CB8AC3E}">
        <p14:creationId xmlns:p14="http://schemas.microsoft.com/office/powerpoint/2010/main" val="205338508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6379535" y="4040904"/>
            <a:ext cx="1243888"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17EE7B21-606D-C291-A787-5EFE547969C5}"/>
              </a:ext>
            </a:extLst>
          </p:cNvPr>
          <p:cNvPicPr>
            <a:picLocks noChangeAspect="1"/>
          </p:cNvPicPr>
          <p:nvPr/>
        </p:nvPicPr>
        <p:blipFill>
          <a:blip r:embed="rId6"/>
          <a:stretch>
            <a:fillRect/>
          </a:stretch>
        </p:blipFill>
        <p:spPr>
          <a:xfrm>
            <a:off x="6096000" y="5318767"/>
            <a:ext cx="2049177" cy="565076"/>
          </a:xfrm>
          <a:prstGeom prst="rect">
            <a:avLst/>
          </a:prstGeom>
        </p:spPr>
      </p:pic>
      <p:pic>
        <p:nvPicPr>
          <p:cNvPr id="7" name="Picture 6" descr="Qr code&#10;&#10;Description automatically generated">
            <a:extLst>
              <a:ext uri="{FF2B5EF4-FFF2-40B4-BE49-F238E27FC236}">
                <a16:creationId xmlns:a16="http://schemas.microsoft.com/office/drawing/2014/main" id="{78884CEF-22C6-49CA-3C15-514EF846A937}"/>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A6015B67-376F-3973-92EF-AF7C011C02FA}"/>
              </a:ext>
            </a:extLst>
          </p:cNvPr>
          <p:cNvPicPr>
            <a:picLocks noChangeAspect="1"/>
          </p:cNvPicPr>
          <p:nvPr/>
        </p:nvPicPr>
        <p:blipFill rotWithShape="1">
          <a:blip r:embed="rId8">
            <a:alphaModFix amt="50000"/>
          </a:blip>
          <a:srcRect b="68616"/>
          <a:stretch/>
        </p:blipFill>
        <p:spPr>
          <a:xfrm>
            <a:off x="140530" y="1289316"/>
            <a:ext cx="11565754"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B628C7FF-C663-D0E4-BAEB-57189BD30BD4}"/>
              </a:ext>
            </a:extLst>
          </p:cNvPr>
          <p:cNvPicPr>
            <a:picLocks noChangeAspect="1"/>
          </p:cNvPicPr>
          <p:nvPr/>
        </p:nvPicPr>
        <p:blipFill>
          <a:blip r:embed="rId8">
            <a:alphaModFix amt="50000"/>
          </a:blip>
          <a:stretch>
            <a:fillRect/>
          </a:stretch>
        </p:blipFill>
        <p:spPr>
          <a:xfrm>
            <a:off x="8262006" y="3946960"/>
            <a:ext cx="3444277"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BDEC93B9-EA43-88EF-6449-4B797D52062B}"/>
              </a:ext>
            </a:extLst>
          </p:cNvPr>
          <p:cNvPicPr>
            <a:picLocks noChangeAspect="1"/>
          </p:cNvPicPr>
          <p:nvPr/>
        </p:nvPicPr>
        <p:blipFill>
          <a:blip r:embed="rId8">
            <a:alphaModFix amt="50000"/>
          </a:blip>
          <a:stretch>
            <a:fillRect/>
          </a:stretch>
        </p:blipFill>
        <p:spPr>
          <a:xfrm>
            <a:off x="183977" y="3946960"/>
            <a:ext cx="5781261" cy="2911039"/>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3AE03DBC-01ED-8BAC-87A4-14600AF27FDC}"/>
              </a:ext>
            </a:extLst>
          </p:cNvPr>
          <p:cNvPicPr>
            <a:picLocks noChangeAspect="1"/>
          </p:cNvPicPr>
          <p:nvPr/>
        </p:nvPicPr>
        <p:blipFill>
          <a:blip r:embed="rId8">
            <a:alphaModFix amt="50000"/>
          </a:blip>
          <a:stretch>
            <a:fillRect/>
          </a:stretch>
        </p:blipFill>
        <p:spPr>
          <a:xfrm>
            <a:off x="7756871" y="3946959"/>
            <a:ext cx="506604" cy="120850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5244FFBA-06A6-4E60-582D-DFB5EF649C6C}"/>
              </a:ext>
            </a:extLst>
          </p:cNvPr>
          <p:cNvPicPr>
            <a:picLocks noChangeAspect="1"/>
          </p:cNvPicPr>
          <p:nvPr/>
        </p:nvPicPr>
        <p:blipFill>
          <a:blip r:embed="rId8">
            <a:alphaModFix amt="50000"/>
          </a:blip>
          <a:stretch>
            <a:fillRect/>
          </a:stretch>
        </p:blipFill>
        <p:spPr>
          <a:xfrm>
            <a:off x="5963608" y="3946960"/>
            <a:ext cx="299291" cy="120850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405E37D2-5C2D-61FF-62EB-76C70829BFBF}"/>
              </a:ext>
            </a:extLst>
          </p:cNvPr>
          <p:cNvPicPr>
            <a:picLocks noChangeAspect="1"/>
          </p:cNvPicPr>
          <p:nvPr/>
        </p:nvPicPr>
        <p:blipFill>
          <a:blip r:embed="rId8">
            <a:alphaModFix amt="50000"/>
          </a:blip>
          <a:stretch>
            <a:fillRect/>
          </a:stretch>
        </p:blipFill>
        <p:spPr>
          <a:xfrm>
            <a:off x="5963609" y="6026994"/>
            <a:ext cx="2299866" cy="810836"/>
          </a:xfrm>
          <a:prstGeom prst="rect">
            <a:avLst/>
          </a:prstGeom>
        </p:spPr>
      </p:pic>
    </p:spTree>
    <p:extLst>
      <p:ext uri="{BB962C8B-B14F-4D97-AF65-F5344CB8AC3E}">
        <p14:creationId xmlns:p14="http://schemas.microsoft.com/office/powerpoint/2010/main" val="260627190"/>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7612912" y="4047206"/>
            <a:ext cx="1243410"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38E9C2C5-0DE1-111C-942C-25E00A16E0C8}"/>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89B9DCD1-5AF9-1C47-D7FE-23137B1F0715}"/>
              </a:ext>
            </a:extLst>
          </p:cNvPr>
          <p:cNvPicPr>
            <a:picLocks noChangeAspect="1"/>
          </p:cNvPicPr>
          <p:nvPr/>
        </p:nvPicPr>
        <p:blipFill rotWithShape="1">
          <a:blip r:embed="rId7">
            <a:alphaModFix amt="50000"/>
          </a:blip>
          <a:srcRect b="68616"/>
          <a:stretch/>
        </p:blipFill>
        <p:spPr>
          <a:xfrm>
            <a:off x="140530" y="1289316"/>
            <a:ext cx="11565754" cy="2657644"/>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E3BB62AC-8874-F275-43C6-1234EFFE932C}"/>
              </a:ext>
            </a:extLst>
          </p:cNvPr>
          <p:cNvPicPr>
            <a:picLocks noChangeAspect="1"/>
          </p:cNvPicPr>
          <p:nvPr/>
        </p:nvPicPr>
        <p:blipFill>
          <a:blip r:embed="rId7">
            <a:alphaModFix amt="50000"/>
          </a:blip>
          <a:stretch>
            <a:fillRect/>
          </a:stretch>
        </p:blipFill>
        <p:spPr>
          <a:xfrm>
            <a:off x="8996852" y="3946960"/>
            <a:ext cx="2709431" cy="2911039"/>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B57EA0F4-D53A-75E9-911A-EA35411B2EF7}"/>
              </a:ext>
            </a:extLst>
          </p:cNvPr>
          <p:cNvPicPr>
            <a:picLocks noChangeAspect="1"/>
          </p:cNvPicPr>
          <p:nvPr/>
        </p:nvPicPr>
        <p:blipFill>
          <a:blip r:embed="rId7">
            <a:alphaModFix amt="50000"/>
          </a:blip>
          <a:stretch>
            <a:fillRect/>
          </a:stretch>
        </p:blipFill>
        <p:spPr>
          <a:xfrm>
            <a:off x="183977" y="3946960"/>
            <a:ext cx="7279503" cy="291103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CFD6326F-5E38-F2A6-3A43-98D822FBBADC}"/>
              </a:ext>
            </a:extLst>
          </p:cNvPr>
          <p:cNvPicPr>
            <a:picLocks noChangeAspect="1"/>
          </p:cNvPicPr>
          <p:nvPr/>
        </p:nvPicPr>
        <p:blipFill>
          <a:blip r:embed="rId7">
            <a:alphaModFix amt="50000"/>
          </a:blip>
          <a:stretch>
            <a:fillRect/>
          </a:stretch>
        </p:blipFill>
        <p:spPr>
          <a:xfrm>
            <a:off x="7463481" y="5315152"/>
            <a:ext cx="1533370" cy="1522678"/>
          </a:xfrm>
          <a:prstGeom prst="rect">
            <a:avLst/>
          </a:prstGeom>
        </p:spPr>
      </p:pic>
    </p:spTree>
    <p:extLst>
      <p:ext uri="{BB962C8B-B14F-4D97-AF65-F5344CB8AC3E}">
        <p14:creationId xmlns:p14="http://schemas.microsoft.com/office/powerpoint/2010/main" val="344752292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8910084" y="4040904"/>
            <a:ext cx="1187930"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43EBBD96-4D28-6B9B-75EA-4368324BF2E6}"/>
              </a:ext>
            </a:extLst>
          </p:cNvPr>
          <p:cNvPicPr>
            <a:picLocks noChangeAspect="1"/>
          </p:cNvPicPr>
          <p:nvPr/>
        </p:nvPicPr>
        <p:blipFill>
          <a:blip r:embed="rId6"/>
          <a:stretch>
            <a:fillRect/>
          </a:stretch>
        </p:blipFill>
        <p:spPr>
          <a:xfrm>
            <a:off x="8290942" y="5316706"/>
            <a:ext cx="2105215" cy="519094"/>
          </a:xfrm>
          <a:prstGeom prst="rect">
            <a:avLst/>
          </a:prstGeom>
        </p:spPr>
      </p:pic>
      <p:pic>
        <p:nvPicPr>
          <p:cNvPr id="7" name="Picture 6" descr="Qr code&#10;&#10;Description automatically generated">
            <a:extLst>
              <a:ext uri="{FF2B5EF4-FFF2-40B4-BE49-F238E27FC236}">
                <a16:creationId xmlns:a16="http://schemas.microsoft.com/office/drawing/2014/main" id="{026CF1A8-9A52-6C20-5B01-7C1BD782A82C}"/>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12C38F80-9D24-FB7B-D446-37D060C5266B}"/>
              </a:ext>
            </a:extLst>
          </p:cNvPr>
          <p:cNvPicPr>
            <a:picLocks noChangeAspect="1"/>
          </p:cNvPicPr>
          <p:nvPr/>
        </p:nvPicPr>
        <p:blipFill rotWithShape="1">
          <a:blip r:embed="rId8">
            <a:alphaModFix amt="50000"/>
          </a:blip>
          <a:srcRect b="68616"/>
          <a:stretch/>
        </p:blipFill>
        <p:spPr>
          <a:xfrm>
            <a:off x="140530" y="1289316"/>
            <a:ext cx="11474821"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48339100-772C-8D1D-3F7F-50BF4764898B}"/>
              </a:ext>
            </a:extLst>
          </p:cNvPr>
          <p:cNvPicPr>
            <a:picLocks noChangeAspect="1"/>
          </p:cNvPicPr>
          <p:nvPr/>
        </p:nvPicPr>
        <p:blipFill>
          <a:blip r:embed="rId8">
            <a:alphaModFix amt="50000"/>
          </a:blip>
          <a:stretch>
            <a:fillRect/>
          </a:stretch>
        </p:blipFill>
        <p:spPr>
          <a:xfrm>
            <a:off x="10486230" y="3946960"/>
            <a:ext cx="1129122"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83DFD4CC-6042-97C6-8F06-47F61BB79FF2}"/>
              </a:ext>
            </a:extLst>
          </p:cNvPr>
          <p:cNvPicPr>
            <a:picLocks noChangeAspect="1"/>
          </p:cNvPicPr>
          <p:nvPr/>
        </p:nvPicPr>
        <p:blipFill>
          <a:blip r:embed="rId8">
            <a:alphaModFix amt="50000"/>
          </a:blip>
          <a:stretch>
            <a:fillRect/>
          </a:stretch>
        </p:blipFill>
        <p:spPr>
          <a:xfrm>
            <a:off x="140530" y="3946960"/>
            <a:ext cx="8048931" cy="2911039"/>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89AD64AA-2A62-4171-09EF-C22036F8F5A2}"/>
              </a:ext>
            </a:extLst>
          </p:cNvPr>
          <p:cNvPicPr>
            <a:picLocks noChangeAspect="1"/>
          </p:cNvPicPr>
          <p:nvPr/>
        </p:nvPicPr>
        <p:blipFill>
          <a:blip r:embed="rId8">
            <a:alphaModFix amt="50000"/>
          </a:blip>
          <a:stretch>
            <a:fillRect/>
          </a:stretch>
        </p:blipFill>
        <p:spPr>
          <a:xfrm>
            <a:off x="10238543" y="3946960"/>
            <a:ext cx="244979" cy="1208509"/>
          </a:xfrm>
          <a:prstGeom prst="rect">
            <a:avLst/>
          </a:prstGeom>
        </p:spPr>
      </p:pic>
      <p:pic>
        <p:nvPicPr>
          <p:cNvPr id="15" name="Picture 14" descr="Background pattern&#10;&#10;Description automatically generated with low confidence">
            <a:extLst>
              <a:ext uri="{FF2B5EF4-FFF2-40B4-BE49-F238E27FC236}">
                <a16:creationId xmlns:a16="http://schemas.microsoft.com/office/drawing/2014/main" id="{AB61FF73-8573-0A1B-DEC5-B2AEEC4E075B}"/>
              </a:ext>
            </a:extLst>
          </p:cNvPr>
          <p:cNvPicPr>
            <a:picLocks noChangeAspect="1"/>
          </p:cNvPicPr>
          <p:nvPr/>
        </p:nvPicPr>
        <p:blipFill>
          <a:blip r:embed="rId8">
            <a:alphaModFix amt="50000"/>
          </a:blip>
          <a:stretch>
            <a:fillRect/>
          </a:stretch>
        </p:blipFill>
        <p:spPr>
          <a:xfrm>
            <a:off x="8194013" y="3946960"/>
            <a:ext cx="575539" cy="1208509"/>
          </a:xfrm>
          <a:prstGeom prst="rect">
            <a:avLst/>
          </a:prstGeom>
        </p:spPr>
      </p:pic>
      <p:pic>
        <p:nvPicPr>
          <p:cNvPr id="16" name="Picture 15" descr="Background pattern&#10;&#10;Description automatically generated with low confidence">
            <a:extLst>
              <a:ext uri="{FF2B5EF4-FFF2-40B4-BE49-F238E27FC236}">
                <a16:creationId xmlns:a16="http://schemas.microsoft.com/office/drawing/2014/main" id="{102B3FBE-AEE9-6637-5A35-09357F674B8E}"/>
              </a:ext>
            </a:extLst>
          </p:cNvPr>
          <p:cNvPicPr>
            <a:picLocks noChangeAspect="1"/>
          </p:cNvPicPr>
          <p:nvPr/>
        </p:nvPicPr>
        <p:blipFill>
          <a:blip r:embed="rId8">
            <a:alphaModFix amt="50000"/>
          </a:blip>
          <a:stretch>
            <a:fillRect/>
          </a:stretch>
        </p:blipFill>
        <p:spPr>
          <a:xfrm>
            <a:off x="8189459" y="5943902"/>
            <a:ext cx="2294063" cy="893928"/>
          </a:xfrm>
          <a:prstGeom prst="rect">
            <a:avLst/>
          </a:prstGeom>
        </p:spPr>
      </p:pic>
    </p:spTree>
    <p:extLst>
      <p:ext uri="{BB962C8B-B14F-4D97-AF65-F5344CB8AC3E}">
        <p14:creationId xmlns:p14="http://schemas.microsoft.com/office/powerpoint/2010/main" val="1588026471"/>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sp>
        <p:nvSpPr>
          <p:cNvPr id="4" name="Rectangle 3">
            <a:extLst>
              <a:ext uri="{FF2B5EF4-FFF2-40B4-BE49-F238E27FC236}">
                <a16:creationId xmlns:a16="http://schemas.microsoft.com/office/drawing/2014/main" id="{C4C9D492-CA98-6C2C-DC69-9212FAAF8F3F}"/>
              </a:ext>
            </a:extLst>
          </p:cNvPr>
          <p:cNvSpPr/>
          <p:nvPr/>
        </p:nvSpPr>
        <p:spPr>
          <a:xfrm>
            <a:off x="10155522" y="4040904"/>
            <a:ext cx="1237637" cy="11677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6DB89A9B-09B6-4F73-1A24-F7B88E81300B}"/>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C6FB94F5-AD9A-A9FD-9AEA-5D56C353B675}"/>
              </a:ext>
            </a:extLst>
          </p:cNvPr>
          <p:cNvPicPr>
            <a:picLocks noChangeAspect="1"/>
          </p:cNvPicPr>
          <p:nvPr/>
        </p:nvPicPr>
        <p:blipFill rotWithShape="1">
          <a:blip r:embed="rId7">
            <a:alphaModFix amt="50000"/>
          </a:blip>
          <a:srcRect b="68616"/>
          <a:stretch/>
        </p:blipFill>
        <p:spPr>
          <a:xfrm>
            <a:off x="140530" y="1289316"/>
            <a:ext cx="11565754" cy="2657644"/>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9C4CDACE-E21F-122A-D00E-EA984E8F0DC7}"/>
              </a:ext>
            </a:extLst>
          </p:cNvPr>
          <p:cNvPicPr>
            <a:picLocks noChangeAspect="1"/>
          </p:cNvPicPr>
          <p:nvPr/>
        </p:nvPicPr>
        <p:blipFill>
          <a:blip r:embed="rId7">
            <a:alphaModFix amt="50000"/>
          </a:blip>
          <a:stretch>
            <a:fillRect/>
          </a:stretch>
        </p:blipFill>
        <p:spPr>
          <a:xfrm>
            <a:off x="183977" y="3946960"/>
            <a:ext cx="9800282" cy="291103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F204284C-D5AE-3F62-753D-A123E1738504}"/>
              </a:ext>
            </a:extLst>
          </p:cNvPr>
          <p:cNvPicPr>
            <a:picLocks noChangeAspect="1"/>
          </p:cNvPicPr>
          <p:nvPr/>
        </p:nvPicPr>
        <p:blipFill>
          <a:blip r:embed="rId7">
            <a:alphaModFix amt="50000"/>
          </a:blip>
          <a:stretch>
            <a:fillRect/>
          </a:stretch>
        </p:blipFill>
        <p:spPr>
          <a:xfrm>
            <a:off x="9984259" y="5315152"/>
            <a:ext cx="1722024" cy="1522678"/>
          </a:xfrm>
          <a:prstGeom prst="rect">
            <a:avLst/>
          </a:prstGeom>
        </p:spPr>
      </p:pic>
    </p:spTree>
    <p:extLst>
      <p:ext uri="{BB962C8B-B14F-4D97-AF65-F5344CB8AC3E}">
        <p14:creationId xmlns:p14="http://schemas.microsoft.com/office/powerpoint/2010/main" val="263995211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11518907" y="1971985"/>
            <a:ext cx="10948519" cy="1291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buClrTx/>
            </a:pPr>
            <a:r>
              <a:rPr lang="en-US" dirty="0">
                <a:latin typeface="Corbel" panose="020B0503020204020204"/>
              </a:rPr>
              <a:t>Use case # 2:</a:t>
            </a:r>
          </a:p>
          <a:p>
            <a:pPr algn="ct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pic>
        <p:nvPicPr>
          <p:cNvPr id="2" name="Picture 1">
            <a:extLst>
              <a:ext uri="{FF2B5EF4-FFF2-40B4-BE49-F238E27FC236}">
                <a16:creationId xmlns:a16="http://schemas.microsoft.com/office/drawing/2014/main" id="{04A8BC8B-AFF9-3982-39DF-6FE8D7EBB4D2}"/>
              </a:ext>
            </a:extLst>
          </p:cNvPr>
          <p:cNvPicPr>
            <a:picLocks noChangeAspect="1"/>
          </p:cNvPicPr>
          <p:nvPr/>
        </p:nvPicPr>
        <p:blipFill>
          <a:blip r:embed="rId3"/>
          <a:stretch>
            <a:fillRect/>
          </a:stretch>
        </p:blipFill>
        <p:spPr>
          <a:xfrm>
            <a:off x="673093" y="1649396"/>
            <a:ext cx="10622436" cy="3140721"/>
          </a:xfrm>
          <a:prstGeom prst="rect">
            <a:avLst/>
          </a:prstGeom>
        </p:spPr>
      </p:pic>
      <p:pic>
        <p:nvPicPr>
          <p:cNvPr id="9" name="Picture 8">
            <a:extLst>
              <a:ext uri="{FF2B5EF4-FFF2-40B4-BE49-F238E27FC236}">
                <a16:creationId xmlns:a16="http://schemas.microsoft.com/office/drawing/2014/main" id="{A5C42618-22A0-71B0-4A90-795D350E0275}"/>
              </a:ext>
            </a:extLst>
          </p:cNvPr>
          <p:cNvPicPr>
            <a:picLocks noChangeAspect="1"/>
          </p:cNvPicPr>
          <p:nvPr/>
        </p:nvPicPr>
        <p:blipFill rotWithShape="1">
          <a:blip r:embed="rId4"/>
          <a:srcRect l="2225" t="2511" r="1540" b="2049"/>
          <a:stretch/>
        </p:blipFill>
        <p:spPr>
          <a:xfrm>
            <a:off x="0" y="1306799"/>
            <a:ext cx="11846815" cy="5551201"/>
          </a:xfrm>
          <a:prstGeom prst="rect">
            <a:avLst/>
          </a:prstGeom>
        </p:spPr>
      </p:pic>
      <p:sp>
        <p:nvSpPr>
          <p:cNvPr id="3" name="Rectangle 2">
            <a:extLst>
              <a:ext uri="{FF2B5EF4-FFF2-40B4-BE49-F238E27FC236}">
                <a16:creationId xmlns:a16="http://schemas.microsoft.com/office/drawing/2014/main" id="{C0172BF6-A34F-8A6A-770F-CA3C2C341FAA}"/>
              </a:ext>
            </a:extLst>
          </p:cNvPr>
          <p:cNvSpPr/>
          <p:nvPr/>
        </p:nvSpPr>
        <p:spPr>
          <a:xfrm>
            <a:off x="13487145" y="1545444"/>
            <a:ext cx="4242055" cy="150557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FC4510C-7DAD-0F58-E69A-976D1095C51A}"/>
              </a:ext>
            </a:extLst>
          </p:cNvPr>
          <p:cNvPicPr>
            <a:picLocks noChangeAspect="1"/>
          </p:cNvPicPr>
          <p:nvPr/>
        </p:nvPicPr>
        <p:blipFill rotWithShape="1">
          <a:blip r:embed="rId5"/>
          <a:srcRect l="2831" t="1941" r="2305" b="1694"/>
          <a:stretch/>
        </p:blipFill>
        <p:spPr>
          <a:xfrm>
            <a:off x="140530" y="1306799"/>
            <a:ext cx="11565753" cy="5551201"/>
          </a:xfrm>
          <a:prstGeom prst="rect">
            <a:avLst/>
          </a:prstGeom>
        </p:spPr>
      </p:pic>
      <p:pic>
        <p:nvPicPr>
          <p:cNvPr id="7" name="Picture 6" descr="Qr code&#10;&#10;Description automatically generated">
            <a:extLst>
              <a:ext uri="{FF2B5EF4-FFF2-40B4-BE49-F238E27FC236}">
                <a16:creationId xmlns:a16="http://schemas.microsoft.com/office/drawing/2014/main" id="{6DB89A9B-09B6-4F73-1A24-F7B88E81300B}"/>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177514899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2"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0"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Profiling &amp; Data Quality Testing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E869A99-2FA0-FADE-7CF1-83F75D4DD083}"/>
              </a:ext>
            </a:extLst>
          </p:cNvPr>
          <p:cNvPicPr>
            <a:picLocks noChangeAspect="1"/>
          </p:cNvPicPr>
          <p:nvPr/>
        </p:nvPicPr>
        <p:blipFill rotWithShape="1">
          <a:blip r:embed="rId3"/>
          <a:srcRect l="3616" t="18776" r="4520" b="19830"/>
          <a:stretch/>
        </p:blipFill>
        <p:spPr>
          <a:xfrm>
            <a:off x="3400668" y="1648190"/>
            <a:ext cx="3884351" cy="2713724"/>
          </a:xfrm>
          <a:prstGeom prst="rect">
            <a:avLst/>
          </a:prstGeom>
        </p:spPr>
      </p:pic>
      <p:pic>
        <p:nvPicPr>
          <p:cNvPr id="8" name="Picture 7" descr="Diagram, text&#10;&#10;Description automatically generated">
            <a:extLst>
              <a:ext uri="{FF2B5EF4-FFF2-40B4-BE49-F238E27FC236}">
                <a16:creationId xmlns:a16="http://schemas.microsoft.com/office/drawing/2014/main" id="{84A956F7-7860-CF8B-9F2F-19C570EA0777}"/>
              </a:ext>
            </a:extLst>
          </p:cNvPr>
          <p:cNvPicPr>
            <a:picLocks noChangeAspect="1"/>
          </p:cNvPicPr>
          <p:nvPr/>
        </p:nvPicPr>
        <p:blipFill rotWithShape="1">
          <a:blip r:embed="rId4"/>
          <a:srcRect t="28247" b="30015"/>
          <a:stretch/>
        </p:blipFill>
        <p:spPr>
          <a:xfrm>
            <a:off x="6096000" y="4414033"/>
            <a:ext cx="5374201" cy="2018379"/>
          </a:xfrm>
          <a:prstGeom prst="rect">
            <a:avLst/>
          </a:prstGeom>
        </p:spPr>
      </p:pic>
      <p:pic>
        <p:nvPicPr>
          <p:cNvPr id="2" name="Picture 1" descr="Qr code&#10;&#10;Description automatically generated">
            <a:extLst>
              <a:ext uri="{FF2B5EF4-FFF2-40B4-BE49-F238E27FC236}">
                <a16:creationId xmlns:a16="http://schemas.microsoft.com/office/drawing/2014/main" id="{DF8CD706-DE94-B3C1-D635-56D4ABB5E257}"/>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18876EAC-F18D-1F8A-2E91-828BC547BEC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78811004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2"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0"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Profiling &amp; Data Quality Testing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E869A99-2FA0-FADE-7CF1-83F75D4DD083}"/>
              </a:ext>
            </a:extLst>
          </p:cNvPr>
          <p:cNvPicPr>
            <a:picLocks noChangeAspect="1"/>
          </p:cNvPicPr>
          <p:nvPr/>
        </p:nvPicPr>
        <p:blipFill rotWithShape="1">
          <a:blip r:embed="rId3"/>
          <a:srcRect l="3616" t="18776" r="4520" b="19830"/>
          <a:stretch/>
        </p:blipFill>
        <p:spPr>
          <a:xfrm>
            <a:off x="3400668" y="1648190"/>
            <a:ext cx="3884351" cy="2713724"/>
          </a:xfrm>
          <a:prstGeom prst="rect">
            <a:avLst/>
          </a:prstGeom>
        </p:spPr>
      </p:pic>
      <p:pic>
        <p:nvPicPr>
          <p:cNvPr id="8" name="Picture 7" descr="Diagram, text&#10;&#10;Description automatically generated">
            <a:extLst>
              <a:ext uri="{FF2B5EF4-FFF2-40B4-BE49-F238E27FC236}">
                <a16:creationId xmlns:a16="http://schemas.microsoft.com/office/drawing/2014/main" id="{84A956F7-7860-CF8B-9F2F-19C570EA0777}"/>
              </a:ext>
            </a:extLst>
          </p:cNvPr>
          <p:cNvPicPr>
            <a:picLocks noChangeAspect="1"/>
          </p:cNvPicPr>
          <p:nvPr/>
        </p:nvPicPr>
        <p:blipFill rotWithShape="1">
          <a:blip r:embed="rId4"/>
          <a:srcRect t="28247" b="30015"/>
          <a:stretch/>
        </p:blipFill>
        <p:spPr>
          <a:xfrm>
            <a:off x="6096000" y="4414033"/>
            <a:ext cx="5374201" cy="2018379"/>
          </a:xfrm>
          <a:prstGeom prst="rect">
            <a:avLst/>
          </a:prstGeom>
        </p:spPr>
      </p:pic>
      <p:pic>
        <p:nvPicPr>
          <p:cNvPr id="2" name="Picture 1" descr="Qr code&#10;&#10;Description automatically generated">
            <a:extLst>
              <a:ext uri="{FF2B5EF4-FFF2-40B4-BE49-F238E27FC236}">
                <a16:creationId xmlns:a16="http://schemas.microsoft.com/office/drawing/2014/main" id="{DF8CD706-DE94-B3C1-D635-56D4ABB5E257}"/>
              </a:ext>
            </a:extLst>
          </p:cNvPr>
          <p:cNvPicPr>
            <a:picLocks noChangeAspect="1"/>
          </p:cNvPicPr>
          <p:nvPr/>
        </p:nvPicPr>
        <p:blipFill rotWithShape="1">
          <a:blip r:embed="rId5"/>
          <a:srcRect b="21852"/>
          <a:stretch/>
        </p:blipFill>
        <p:spPr>
          <a:xfrm>
            <a:off x="11732932" y="6390684"/>
            <a:ext cx="477438" cy="483549"/>
          </a:xfrm>
          <a:prstGeom prst="rect">
            <a:avLst/>
          </a:prstGeom>
        </p:spPr>
      </p:pic>
      <p:pic>
        <p:nvPicPr>
          <p:cNvPr id="2050" name="Picture 2" descr="My Cabbages! | Shipping Wiki | Fandom">
            <a:extLst>
              <a:ext uri="{FF2B5EF4-FFF2-40B4-BE49-F238E27FC236}">
                <a16:creationId xmlns:a16="http://schemas.microsoft.com/office/drawing/2014/main" id="{BCBD77BA-207E-F822-7D9D-30E3934F50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72"/>
          <a:stretch/>
        </p:blipFill>
        <p:spPr bwMode="auto">
          <a:xfrm>
            <a:off x="3399761" y="4414032"/>
            <a:ext cx="2646254" cy="20183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F3D567-BA30-4379-8FD0-C909A8092779}"/>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593141300"/>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2"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0"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Data Profiling &amp; Data Quality Testing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E869A99-2FA0-FADE-7CF1-83F75D4DD083}"/>
              </a:ext>
            </a:extLst>
          </p:cNvPr>
          <p:cNvPicPr>
            <a:picLocks noChangeAspect="1"/>
          </p:cNvPicPr>
          <p:nvPr/>
        </p:nvPicPr>
        <p:blipFill rotWithShape="1">
          <a:blip r:embed="rId3"/>
          <a:srcRect l="3616" t="18776" r="4520" b="19830"/>
          <a:stretch/>
        </p:blipFill>
        <p:spPr>
          <a:xfrm>
            <a:off x="3400668" y="1648190"/>
            <a:ext cx="3884351" cy="2713724"/>
          </a:xfrm>
          <a:prstGeom prst="rect">
            <a:avLst/>
          </a:prstGeom>
        </p:spPr>
      </p:pic>
      <p:pic>
        <p:nvPicPr>
          <p:cNvPr id="8" name="Picture 7" descr="Diagram, text&#10;&#10;Description automatically generated">
            <a:extLst>
              <a:ext uri="{FF2B5EF4-FFF2-40B4-BE49-F238E27FC236}">
                <a16:creationId xmlns:a16="http://schemas.microsoft.com/office/drawing/2014/main" id="{84A956F7-7860-CF8B-9F2F-19C570EA0777}"/>
              </a:ext>
            </a:extLst>
          </p:cNvPr>
          <p:cNvPicPr>
            <a:picLocks noChangeAspect="1"/>
          </p:cNvPicPr>
          <p:nvPr/>
        </p:nvPicPr>
        <p:blipFill rotWithShape="1">
          <a:blip r:embed="rId4"/>
          <a:srcRect t="28247" b="30015"/>
          <a:stretch/>
        </p:blipFill>
        <p:spPr>
          <a:xfrm>
            <a:off x="6096000" y="4414033"/>
            <a:ext cx="5374201" cy="2018379"/>
          </a:xfrm>
          <a:prstGeom prst="rect">
            <a:avLst/>
          </a:prstGeom>
        </p:spPr>
      </p:pic>
      <p:pic>
        <p:nvPicPr>
          <p:cNvPr id="2" name="Picture 1" descr="Qr code&#10;&#10;Description automatically generated">
            <a:extLst>
              <a:ext uri="{FF2B5EF4-FFF2-40B4-BE49-F238E27FC236}">
                <a16:creationId xmlns:a16="http://schemas.microsoft.com/office/drawing/2014/main" id="{DF8CD706-DE94-B3C1-D635-56D4ABB5E257}"/>
              </a:ext>
            </a:extLst>
          </p:cNvPr>
          <p:cNvPicPr>
            <a:picLocks noChangeAspect="1"/>
          </p:cNvPicPr>
          <p:nvPr/>
        </p:nvPicPr>
        <p:blipFill rotWithShape="1">
          <a:blip r:embed="rId5"/>
          <a:srcRect b="21852"/>
          <a:stretch/>
        </p:blipFill>
        <p:spPr>
          <a:xfrm>
            <a:off x="11732932" y="6390684"/>
            <a:ext cx="477438" cy="483549"/>
          </a:xfrm>
          <a:prstGeom prst="rect">
            <a:avLst/>
          </a:prstGeom>
        </p:spPr>
      </p:pic>
      <p:pic>
        <p:nvPicPr>
          <p:cNvPr id="2050" name="Picture 2" descr="My Cabbages! | Shipping Wiki | Fandom">
            <a:extLst>
              <a:ext uri="{FF2B5EF4-FFF2-40B4-BE49-F238E27FC236}">
                <a16:creationId xmlns:a16="http://schemas.microsoft.com/office/drawing/2014/main" id="{BCBD77BA-207E-F822-7D9D-30E3934F50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72"/>
          <a:stretch/>
        </p:blipFill>
        <p:spPr bwMode="auto">
          <a:xfrm>
            <a:off x="3399761" y="4414032"/>
            <a:ext cx="2646254" cy="20183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vatar the last airbender from it's the quenchiest!">
            <a:extLst>
              <a:ext uri="{FF2B5EF4-FFF2-40B4-BE49-F238E27FC236}">
                <a16:creationId xmlns:a16="http://schemas.microsoft.com/office/drawing/2014/main" id="{83810802-87EA-4F2D-4FCC-4B715F588B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29" b="11085"/>
          <a:stretch/>
        </p:blipFill>
        <p:spPr bwMode="auto">
          <a:xfrm>
            <a:off x="7375547" y="1644544"/>
            <a:ext cx="4094654" cy="2717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0384F9-F454-30B2-4CE2-76441EB4FEF7}"/>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6990961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3"/>
          <a:stretch>
            <a:fillRect/>
          </a:stretch>
        </p:blipFill>
        <p:spPr>
          <a:xfrm>
            <a:off x="4690551" y="3577359"/>
            <a:ext cx="2696678" cy="3139329"/>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9" name="Picture 8" descr="Qr code&#10;&#10;Description automatically generated">
            <a:extLst>
              <a:ext uri="{FF2B5EF4-FFF2-40B4-BE49-F238E27FC236}">
                <a16:creationId xmlns:a16="http://schemas.microsoft.com/office/drawing/2014/main" id="{C80DFD82-1488-DEEB-8139-0E9203177380}"/>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0B94E0F2-4B46-8AC5-3B17-22A78D8FB464}"/>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11" name="Content Placeholder 2">
            <a:extLst>
              <a:ext uri="{FF2B5EF4-FFF2-40B4-BE49-F238E27FC236}">
                <a16:creationId xmlns:a16="http://schemas.microsoft.com/office/drawing/2014/main" id="{3207A114-70D1-A838-A287-647CF7C92D4D}"/>
              </a:ext>
            </a:extLst>
          </p:cNvPr>
          <p:cNvSpPr txBox="1">
            <a:spLocks/>
          </p:cNvSpPr>
          <p:nvPr/>
        </p:nvSpPr>
        <p:spPr>
          <a:xfrm>
            <a:off x="3777835" y="1480584"/>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spTree>
    <p:extLst>
      <p:ext uri="{BB962C8B-B14F-4D97-AF65-F5344CB8AC3E}">
        <p14:creationId xmlns:p14="http://schemas.microsoft.com/office/powerpoint/2010/main" val="12747225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3.7037E-7 L 4.16667E-6 -0.22431 " pathEditMode="relative" rAng="0" ptsTypes="AA">
                                      <p:cBhvr>
                                        <p:cTn id="6" dur="1000" fill="hold"/>
                                        <p:tgtEl>
                                          <p:spTgt spid="11"/>
                                        </p:tgtEl>
                                        <p:attrNameLst>
                                          <p:attrName>ppt_x</p:attrName>
                                          <p:attrName>ppt_y</p:attrName>
                                        </p:attrNameLst>
                                      </p:cBhvr>
                                      <p:rCtr x="0" y="-1122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2" name="Picture 11" descr="Graphical user interface, website&#10;&#10;Description automatically generated">
            <a:extLst>
              <a:ext uri="{FF2B5EF4-FFF2-40B4-BE49-F238E27FC236}">
                <a16:creationId xmlns:a16="http://schemas.microsoft.com/office/drawing/2014/main" id="{1A8995AB-8FCD-EA16-9E10-20B3DAAA00CA}"/>
              </a:ext>
            </a:extLst>
          </p:cNvPr>
          <p:cNvPicPr>
            <a:picLocks noChangeAspect="1"/>
          </p:cNvPicPr>
          <p:nvPr/>
        </p:nvPicPr>
        <p:blipFill rotWithShape="1">
          <a:blip r:embed="rId3"/>
          <a:srcRect t="4907"/>
          <a:stretch/>
        </p:blipFill>
        <p:spPr>
          <a:xfrm>
            <a:off x="3961494" y="1407696"/>
            <a:ext cx="6949139" cy="5189954"/>
          </a:xfrm>
          <a:prstGeom prst="rect">
            <a:avLst/>
          </a:prstGeom>
        </p:spPr>
      </p:pic>
      <p:pic>
        <p:nvPicPr>
          <p:cNvPr id="2" name="Picture 1" descr="Qr code&#10;&#10;Description automatically generated">
            <a:extLst>
              <a:ext uri="{FF2B5EF4-FFF2-40B4-BE49-F238E27FC236}">
                <a16:creationId xmlns:a16="http://schemas.microsoft.com/office/drawing/2014/main" id="{5764B5A2-F944-43FA-5742-76E8C9D93F39}"/>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55FDCEEF-D87D-60CC-137F-9835A151C8E4}"/>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91459244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2" name="Picture 11" descr="Graphical user interface, website&#10;&#10;Description automatically generated">
            <a:extLst>
              <a:ext uri="{FF2B5EF4-FFF2-40B4-BE49-F238E27FC236}">
                <a16:creationId xmlns:a16="http://schemas.microsoft.com/office/drawing/2014/main" id="{1A8995AB-8FCD-EA16-9E10-20B3DAAA00CA}"/>
              </a:ext>
            </a:extLst>
          </p:cNvPr>
          <p:cNvPicPr>
            <a:picLocks noChangeAspect="1"/>
          </p:cNvPicPr>
          <p:nvPr/>
        </p:nvPicPr>
        <p:blipFill rotWithShape="1">
          <a:blip r:embed="rId3"/>
          <a:srcRect t="4907"/>
          <a:stretch/>
        </p:blipFill>
        <p:spPr>
          <a:xfrm>
            <a:off x="3961494" y="1407696"/>
            <a:ext cx="6949139" cy="5189954"/>
          </a:xfrm>
          <a:prstGeom prst="rect">
            <a:avLst/>
          </a:prstGeom>
        </p:spPr>
      </p:pic>
      <p:sp>
        <p:nvSpPr>
          <p:cNvPr id="7" name="Rectangle 6">
            <a:extLst>
              <a:ext uri="{FF2B5EF4-FFF2-40B4-BE49-F238E27FC236}">
                <a16:creationId xmlns:a16="http://schemas.microsoft.com/office/drawing/2014/main" id="{759F53AE-89E3-3B85-794A-0DECA7618150}"/>
              </a:ext>
            </a:extLst>
          </p:cNvPr>
          <p:cNvSpPr/>
          <p:nvPr/>
        </p:nvSpPr>
        <p:spPr>
          <a:xfrm>
            <a:off x="5618747" y="4872789"/>
            <a:ext cx="4957011" cy="9144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37DA23DD-0D2B-0A7D-2557-E310FA2FECF8}"/>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4DF69FBE-0B54-21EF-C6A3-118172731B40}"/>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07733211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a:blip r:embed="rId3"/>
          <a:stretch>
            <a:fillRect/>
          </a:stretch>
        </p:blipFill>
        <p:spPr>
          <a:xfrm>
            <a:off x="3638444" y="1370676"/>
            <a:ext cx="7544370" cy="5487324"/>
          </a:xfrm>
          <a:prstGeom prst="rect">
            <a:avLst/>
          </a:prstGeom>
        </p:spPr>
      </p:pic>
      <p:pic>
        <p:nvPicPr>
          <p:cNvPr id="2" name="Picture 1" descr="Qr code&#10;&#10;Description automatically generated">
            <a:extLst>
              <a:ext uri="{FF2B5EF4-FFF2-40B4-BE49-F238E27FC236}">
                <a16:creationId xmlns:a16="http://schemas.microsoft.com/office/drawing/2014/main" id="{1D49E3B8-3994-E615-2B93-6C521B079D74}"/>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A69A1553-C3AF-86AC-D4D5-00BBAB6892A6}"/>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8037216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a:blip r:embed="rId3"/>
          <a:stretch>
            <a:fillRect/>
          </a:stretch>
        </p:blipFill>
        <p:spPr>
          <a:xfrm>
            <a:off x="3638444" y="1370676"/>
            <a:ext cx="7544370" cy="5487324"/>
          </a:xfrm>
          <a:prstGeom prst="rect">
            <a:avLst/>
          </a:prstGeom>
        </p:spPr>
      </p:pic>
      <p:sp>
        <p:nvSpPr>
          <p:cNvPr id="2" name="Rectangle 1">
            <a:extLst>
              <a:ext uri="{FF2B5EF4-FFF2-40B4-BE49-F238E27FC236}">
                <a16:creationId xmlns:a16="http://schemas.microsoft.com/office/drawing/2014/main" id="{DA9E98B6-2D90-2DAE-8AEE-0635F0427687}"/>
              </a:ext>
            </a:extLst>
          </p:cNvPr>
          <p:cNvSpPr/>
          <p:nvPr/>
        </p:nvSpPr>
        <p:spPr>
          <a:xfrm>
            <a:off x="5979694" y="4162925"/>
            <a:ext cx="3416969" cy="79237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1CDAB6-FB5D-F371-44CA-41269014601A}"/>
              </a:ext>
            </a:extLst>
          </p:cNvPr>
          <p:cNvSpPr/>
          <p:nvPr/>
        </p:nvSpPr>
        <p:spPr>
          <a:xfrm>
            <a:off x="5796813" y="2978524"/>
            <a:ext cx="3499587" cy="2634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Qr code&#10;&#10;Description automatically generated">
            <a:extLst>
              <a:ext uri="{FF2B5EF4-FFF2-40B4-BE49-F238E27FC236}">
                <a16:creationId xmlns:a16="http://schemas.microsoft.com/office/drawing/2014/main" id="{7CA5BB87-336D-5913-A9FB-6C0DF71F571B}"/>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9" name="TextBox 8">
            <a:extLst>
              <a:ext uri="{FF2B5EF4-FFF2-40B4-BE49-F238E27FC236}">
                <a16:creationId xmlns:a16="http://schemas.microsoft.com/office/drawing/2014/main" id="{1FFC0153-6AA8-3F0D-AC62-763295EBFAD8}"/>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881092712"/>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pic>
        <p:nvPicPr>
          <p:cNvPr id="2" name="Picture 1" descr="Qr code&#10;&#10;Description automatically generated">
            <a:extLst>
              <a:ext uri="{FF2B5EF4-FFF2-40B4-BE49-F238E27FC236}">
                <a16:creationId xmlns:a16="http://schemas.microsoft.com/office/drawing/2014/main" id="{C28E1090-039C-90BC-181A-13CA814285D4}"/>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A611BDA2-FBAD-92FA-AE18-A463042B8F1C}"/>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41183970"/>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5844746" y="1688999"/>
            <a:ext cx="5288692" cy="3538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EF503F93-C59D-2C3B-1686-ABF31AA4DD35}"/>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8" name="TextBox 7">
            <a:extLst>
              <a:ext uri="{FF2B5EF4-FFF2-40B4-BE49-F238E27FC236}">
                <a16:creationId xmlns:a16="http://schemas.microsoft.com/office/drawing/2014/main" id="{D401D5F9-4346-A94E-7F59-515196621C3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884463054"/>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4247735" y="2145024"/>
            <a:ext cx="2721476" cy="3538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9F6FAA51-B8B3-F71A-6E4E-6C7537B89CB8}"/>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8" name="TextBox 7">
            <a:extLst>
              <a:ext uri="{FF2B5EF4-FFF2-40B4-BE49-F238E27FC236}">
                <a16:creationId xmlns:a16="http://schemas.microsoft.com/office/drawing/2014/main" id="{3F9CC96B-1455-4941-F49D-BB3BE78E07C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80772161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6630717" y="2368742"/>
            <a:ext cx="4475087" cy="3538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033BD852-494F-D289-52D9-2D40D5C5EC03}"/>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8" name="TextBox 7">
            <a:extLst>
              <a:ext uri="{FF2B5EF4-FFF2-40B4-BE49-F238E27FC236}">
                <a16:creationId xmlns:a16="http://schemas.microsoft.com/office/drawing/2014/main" id="{D7A979E6-3AF0-1AC6-8491-9C1216C2A0E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190168722"/>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7" name="Picture 6" descr="Text&#10;&#10;Description automatically generated with low confidence">
            <a:extLst>
              <a:ext uri="{FF2B5EF4-FFF2-40B4-BE49-F238E27FC236}">
                <a16:creationId xmlns:a16="http://schemas.microsoft.com/office/drawing/2014/main" id="{653303C5-101F-2F72-EA1E-80D0CA0A7D0F}"/>
              </a:ext>
            </a:extLst>
          </p:cNvPr>
          <p:cNvPicPr>
            <a:picLocks noChangeAspect="1"/>
          </p:cNvPicPr>
          <p:nvPr/>
        </p:nvPicPr>
        <p:blipFill>
          <a:blip r:embed="rId3"/>
          <a:stretch>
            <a:fillRect/>
          </a:stretch>
        </p:blipFill>
        <p:spPr>
          <a:xfrm>
            <a:off x="4324873" y="5150235"/>
            <a:ext cx="4102100" cy="14351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D175192-072F-5ED9-C517-494ED0DC91CF}"/>
              </a:ext>
            </a:extLst>
          </p:cNvPr>
          <p:cNvPicPr>
            <a:picLocks noChangeAspect="1"/>
          </p:cNvPicPr>
          <p:nvPr/>
        </p:nvPicPr>
        <p:blipFill>
          <a:blip r:embed="rId4"/>
          <a:stretch>
            <a:fillRect/>
          </a:stretch>
        </p:blipFill>
        <p:spPr>
          <a:xfrm>
            <a:off x="3843020" y="3067435"/>
            <a:ext cx="4749800" cy="2082800"/>
          </a:xfrm>
          <a:prstGeom prst="rect">
            <a:avLst/>
          </a:prstGeom>
        </p:spPr>
      </p:pic>
      <p:pic>
        <p:nvPicPr>
          <p:cNvPr id="11" name="Picture 10">
            <a:extLst>
              <a:ext uri="{FF2B5EF4-FFF2-40B4-BE49-F238E27FC236}">
                <a16:creationId xmlns:a16="http://schemas.microsoft.com/office/drawing/2014/main" id="{C6808233-3793-3307-B993-209E3734AED4}"/>
              </a:ext>
            </a:extLst>
          </p:cNvPr>
          <p:cNvPicPr>
            <a:picLocks noChangeAspect="1"/>
          </p:cNvPicPr>
          <p:nvPr/>
        </p:nvPicPr>
        <p:blipFill>
          <a:blip r:embed="rId5"/>
          <a:stretch>
            <a:fillRect/>
          </a:stretch>
        </p:blipFill>
        <p:spPr>
          <a:xfrm>
            <a:off x="3549235" y="1417705"/>
            <a:ext cx="7772400" cy="850900"/>
          </a:xfrm>
          <a:prstGeom prst="rect">
            <a:avLst/>
          </a:prstGeom>
        </p:spPr>
      </p:pic>
      <p:pic>
        <p:nvPicPr>
          <p:cNvPr id="13" name="Picture 12">
            <a:extLst>
              <a:ext uri="{FF2B5EF4-FFF2-40B4-BE49-F238E27FC236}">
                <a16:creationId xmlns:a16="http://schemas.microsoft.com/office/drawing/2014/main" id="{6DE66D7C-407B-D520-0A1E-DCF0F2FD6CE7}"/>
              </a:ext>
            </a:extLst>
          </p:cNvPr>
          <p:cNvPicPr>
            <a:picLocks noChangeAspect="1"/>
          </p:cNvPicPr>
          <p:nvPr/>
        </p:nvPicPr>
        <p:blipFill>
          <a:blip r:embed="rId6"/>
          <a:stretch>
            <a:fillRect/>
          </a:stretch>
        </p:blipFill>
        <p:spPr>
          <a:xfrm>
            <a:off x="4247735" y="2177165"/>
            <a:ext cx="7073900" cy="774700"/>
          </a:xfrm>
          <a:prstGeom prst="rect">
            <a:avLst/>
          </a:prstGeom>
        </p:spPr>
      </p:pic>
      <p:sp>
        <p:nvSpPr>
          <p:cNvPr id="2" name="Rectangle 1">
            <a:extLst>
              <a:ext uri="{FF2B5EF4-FFF2-40B4-BE49-F238E27FC236}">
                <a16:creationId xmlns:a16="http://schemas.microsoft.com/office/drawing/2014/main" id="{0CCAF8BB-D9B1-9678-B42C-E517E151B96A}"/>
              </a:ext>
            </a:extLst>
          </p:cNvPr>
          <p:cNvSpPr/>
          <p:nvPr/>
        </p:nvSpPr>
        <p:spPr>
          <a:xfrm>
            <a:off x="4324874" y="3568464"/>
            <a:ext cx="4102100" cy="3458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2B47037B-9872-04A1-8936-154A0D531550}"/>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8" name="TextBox 7">
            <a:extLst>
              <a:ext uri="{FF2B5EF4-FFF2-40B4-BE49-F238E27FC236}">
                <a16:creationId xmlns:a16="http://schemas.microsoft.com/office/drawing/2014/main" id="{57D829E2-0AE1-C0A9-2F7F-AA14996A1458}"/>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214512638"/>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sp>
        <p:nvSpPr>
          <p:cNvPr id="7" name="Rectangle 6">
            <a:extLst>
              <a:ext uri="{FF2B5EF4-FFF2-40B4-BE49-F238E27FC236}">
                <a16:creationId xmlns:a16="http://schemas.microsoft.com/office/drawing/2014/main" id="{721CDAB6-FB5D-F371-44CA-41269014601A}"/>
              </a:ext>
            </a:extLst>
          </p:cNvPr>
          <p:cNvSpPr/>
          <p:nvPr/>
        </p:nvSpPr>
        <p:spPr>
          <a:xfrm>
            <a:off x="7867808" y="2934394"/>
            <a:ext cx="3785041" cy="27715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sp>
        <p:nvSpPr>
          <p:cNvPr id="2" name="Rectangle 1">
            <a:extLst>
              <a:ext uri="{FF2B5EF4-FFF2-40B4-BE49-F238E27FC236}">
                <a16:creationId xmlns:a16="http://schemas.microsoft.com/office/drawing/2014/main" id="{DA9E98B6-2D90-2DAE-8AEE-0635F0427687}"/>
              </a:ext>
            </a:extLst>
          </p:cNvPr>
          <p:cNvSpPr/>
          <p:nvPr/>
        </p:nvSpPr>
        <p:spPr>
          <a:xfrm>
            <a:off x="3984995" y="3349155"/>
            <a:ext cx="3416969" cy="34602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Qr code&#10;&#10;Description automatically generated">
            <a:extLst>
              <a:ext uri="{FF2B5EF4-FFF2-40B4-BE49-F238E27FC236}">
                <a16:creationId xmlns:a16="http://schemas.microsoft.com/office/drawing/2014/main" id="{AD5AC63E-7893-9C08-17A7-6483DE7D815B}"/>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31AE2166-3AE3-1022-9391-EA6F5555EA0C}"/>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9808899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descr="Qr code&#10;&#10;Description automatically generated">
            <a:extLst>
              <a:ext uri="{FF2B5EF4-FFF2-40B4-BE49-F238E27FC236}">
                <a16:creationId xmlns:a16="http://schemas.microsoft.com/office/drawing/2014/main" id="{F71FC08F-1706-1FD8-A509-ECDECC3CA2EB}"/>
              </a:ext>
            </a:extLst>
          </p:cNvPr>
          <p:cNvPicPr>
            <a:picLocks noChangeAspect="1"/>
          </p:cNvPicPr>
          <p:nvPr/>
        </p:nvPicPr>
        <p:blipFill rotWithShape="1">
          <a:blip r:embed="rId5"/>
          <a:srcRect b="21852"/>
          <a:stretch/>
        </p:blipFill>
        <p:spPr>
          <a:xfrm>
            <a:off x="11732932" y="6390684"/>
            <a:ext cx="477438" cy="483549"/>
          </a:xfrm>
          <a:prstGeom prst="rect">
            <a:avLst/>
          </a:prstGeom>
        </p:spPr>
      </p:pic>
    </p:spTree>
    <p:extLst>
      <p:ext uri="{BB962C8B-B14F-4D97-AF65-F5344CB8AC3E}">
        <p14:creationId xmlns:p14="http://schemas.microsoft.com/office/powerpoint/2010/main" val="580402991"/>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sp>
        <p:nvSpPr>
          <p:cNvPr id="7" name="Rectangle 6">
            <a:extLst>
              <a:ext uri="{FF2B5EF4-FFF2-40B4-BE49-F238E27FC236}">
                <a16:creationId xmlns:a16="http://schemas.microsoft.com/office/drawing/2014/main" id="{721CDAB6-FB5D-F371-44CA-41269014601A}"/>
              </a:ext>
            </a:extLst>
          </p:cNvPr>
          <p:cNvSpPr/>
          <p:nvPr/>
        </p:nvSpPr>
        <p:spPr>
          <a:xfrm>
            <a:off x="7867808" y="2934394"/>
            <a:ext cx="3785041" cy="24456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sp>
        <p:nvSpPr>
          <p:cNvPr id="2" name="Rectangle 1">
            <a:extLst>
              <a:ext uri="{FF2B5EF4-FFF2-40B4-BE49-F238E27FC236}">
                <a16:creationId xmlns:a16="http://schemas.microsoft.com/office/drawing/2014/main" id="{DA9E98B6-2D90-2DAE-8AEE-0635F0427687}"/>
              </a:ext>
            </a:extLst>
          </p:cNvPr>
          <p:cNvSpPr/>
          <p:nvPr/>
        </p:nvSpPr>
        <p:spPr>
          <a:xfrm>
            <a:off x="3984995" y="3349155"/>
            <a:ext cx="3416969" cy="34602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Qr code&#10;&#10;Description automatically generated">
            <a:extLst>
              <a:ext uri="{FF2B5EF4-FFF2-40B4-BE49-F238E27FC236}">
                <a16:creationId xmlns:a16="http://schemas.microsoft.com/office/drawing/2014/main" id="{F7191801-E00D-AA07-AB13-38F2415ACD52}"/>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E43AE0C0-EABA-8EA8-300F-86AD1A68217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4277648281"/>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3F4C2C3-1C05-8882-3FD3-B03BB3A4CF36}"/>
              </a:ext>
            </a:extLst>
          </p:cNvPr>
          <p:cNvPicPr>
            <a:picLocks noChangeAspect="1"/>
          </p:cNvPicPr>
          <p:nvPr/>
        </p:nvPicPr>
        <p:blipFill>
          <a:blip r:embed="rId5"/>
          <a:stretch>
            <a:fillRect/>
          </a:stretch>
        </p:blipFill>
        <p:spPr>
          <a:xfrm>
            <a:off x="3640279" y="4097682"/>
            <a:ext cx="4102100" cy="1435100"/>
          </a:xfrm>
          <a:prstGeom prst="rect">
            <a:avLst/>
          </a:prstGeom>
        </p:spPr>
      </p:pic>
      <p:sp>
        <p:nvSpPr>
          <p:cNvPr id="2" name="Rectangle 1">
            <a:extLst>
              <a:ext uri="{FF2B5EF4-FFF2-40B4-BE49-F238E27FC236}">
                <a16:creationId xmlns:a16="http://schemas.microsoft.com/office/drawing/2014/main" id="{1EE4EAD2-60F9-2214-464D-2942E7286256}"/>
              </a:ext>
            </a:extLst>
          </p:cNvPr>
          <p:cNvSpPr/>
          <p:nvPr/>
        </p:nvSpPr>
        <p:spPr>
          <a:xfrm>
            <a:off x="7867808" y="2934394"/>
            <a:ext cx="3785041" cy="24456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r code&#10;&#10;Description automatically generated">
            <a:extLst>
              <a:ext uri="{FF2B5EF4-FFF2-40B4-BE49-F238E27FC236}">
                <a16:creationId xmlns:a16="http://schemas.microsoft.com/office/drawing/2014/main" id="{DAAC4B6C-2423-F022-BDDA-56C950082EE6}"/>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EEA85EE8-3D96-ABD2-F00D-76CDBA3EC53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841901876"/>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Text&#10;&#10;Description automatically generated">
            <a:extLst>
              <a:ext uri="{FF2B5EF4-FFF2-40B4-BE49-F238E27FC236}">
                <a16:creationId xmlns:a16="http://schemas.microsoft.com/office/drawing/2014/main" id="{A6AC597B-694B-9744-6AEB-F88B6ADB2EB4}"/>
              </a:ext>
            </a:extLst>
          </p:cNvPr>
          <p:cNvPicPr>
            <a:picLocks noChangeAspect="1"/>
          </p:cNvPicPr>
          <p:nvPr/>
        </p:nvPicPr>
        <p:blipFill rotWithShape="1">
          <a:blip r:embed="rId3"/>
          <a:srcRect r="23676"/>
          <a:stretch/>
        </p:blipFill>
        <p:spPr>
          <a:xfrm>
            <a:off x="5915895" y="1325218"/>
            <a:ext cx="5758219" cy="5487324"/>
          </a:xfrm>
          <a:prstGeom prst="rect">
            <a:avLst/>
          </a:prstGeom>
        </p:spPr>
      </p:pic>
      <p:sp>
        <p:nvSpPr>
          <p:cNvPr id="7" name="Rectangle 6">
            <a:extLst>
              <a:ext uri="{FF2B5EF4-FFF2-40B4-BE49-F238E27FC236}">
                <a16:creationId xmlns:a16="http://schemas.microsoft.com/office/drawing/2014/main" id="{721CDAB6-FB5D-F371-44CA-41269014601A}"/>
              </a:ext>
            </a:extLst>
          </p:cNvPr>
          <p:cNvSpPr/>
          <p:nvPr/>
        </p:nvSpPr>
        <p:spPr>
          <a:xfrm>
            <a:off x="7867808" y="4380614"/>
            <a:ext cx="3785041" cy="2443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15B5D4CF-4984-AE5B-3D4F-FF8318BDE703}"/>
              </a:ext>
            </a:extLst>
          </p:cNvPr>
          <p:cNvPicPr>
            <a:picLocks noChangeAspect="1"/>
          </p:cNvPicPr>
          <p:nvPr/>
        </p:nvPicPr>
        <p:blipFill rotWithShape="1">
          <a:blip r:embed="rId4"/>
          <a:srcRect r="5587"/>
          <a:stretch/>
        </p:blipFill>
        <p:spPr>
          <a:xfrm>
            <a:off x="3132526" y="1892994"/>
            <a:ext cx="4484423" cy="208280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3F4C2C3-1C05-8882-3FD3-B03BB3A4CF36}"/>
              </a:ext>
            </a:extLst>
          </p:cNvPr>
          <p:cNvPicPr>
            <a:picLocks noChangeAspect="1"/>
          </p:cNvPicPr>
          <p:nvPr/>
        </p:nvPicPr>
        <p:blipFill>
          <a:blip r:embed="rId5"/>
          <a:stretch>
            <a:fillRect/>
          </a:stretch>
        </p:blipFill>
        <p:spPr>
          <a:xfrm>
            <a:off x="3640279" y="4097682"/>
            <a:ext cx="4102100" cy="1435100"/>
          </a:xfrm>
          <a:prstGeom prst="rect">
            <a:avLst/>
          </a:prstGeom>
        </p:spPr>
      </p:pic>
      <p:sp>
        <p:nvSpPr>
          <p:cNvPr id="11" name="Rectangle 10">
            <a:extLst>
              <a:ext uri="{FF2B5EF4-FFF2-40B4-BE49-F238E27FC236}">
                <a16:creationId xmlns:a16="http://schemas.microsoft.com/office/drawing/2014/main" id="{021B24DA-EA5D-8AEA-A8BC-014FD545265E}"/>
              </a:ext>
            </a:extLst>
          </p:cNvPr>
          <p:cNvSpPr/>
          <p:nvPr/>
        </p:nvSpPr>
        <p:spPr>
          <a:xfrm>
            <a:off x="3640278" y="4296678"/>
            <a:ext cx="4026147" cy="5379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8B07A361-D14E-592E-6C6E-8ADB6DA5A6F9}"/>
              </a:ext>
            </a:extLst>
          </p:cNvPr>
          <p:cNvPicPr>
            <a:picLocks noChangeAspect="1"/>
          </p:cNvPicPr>
          <p:nvPr/>
        </p:nvPicPr>
        <p:blipFill rotWithShape="1">
          <a:blip r:embed="rId6"/>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B4CEBF74-44FE-D202-1F49-4D60EB59414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470383915"/>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text&#10;&#10;Description automatically generated">
            <a:extLst>
              <a:ext uri="{FF2B5EF4-FFF2-40B4-BE49-F238E27FC236}">
                <a16:creationId xmlns:a16="http://schemas.microsoft.com/office/drawing/2014/main" id="{A96CD963-93DD-D5AA-2292-FF5A05BFA34A}"/>
              </a:ext>
            </a:extLst>
          </p:cNvPr>
          <p:cNvPicPr>
            <a:picLocks noChangeAspect="1"/>
          </p:cNvPicPr>
          <p:nvPr/>
        </p:nvPicPr>
        <p:blipFill>
          <a:blip r:embed="rId3"/>
          <a:stretch>
            <a:fillRect/>
          </a:stretch>
        </p:blipFill>
        <p:spPr>
          <a:xfrm>
            <a:off x="3783211" y="1480588"/>
            <a:ext cx="7329458" cy="5225011"/>
          </a:xfrm>
          <a:prstGeom prst="rect">
            <a:avLst/>
          </a:prstGeom>
        </p:spPr>
      </p:pic>
      <p:pic>
        <p:nvPicPr>
          <p:cNvPr id="2" name="Picture 1" descr="Qr code&#10;&#10;Description automatically generated">
            <a:extLst>
              <a:ext uri="{FF2B5EF4-FFF2-40B4-BE49-F238E27FC236}">
                <a16:creationId xmlns:a16="http://schemas.microsoft.com/office/drawing/2014/main" id="{0D957EBF-56DB-BE2A-6C13-1C6D2D567A50}"/>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2288538986"/>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2"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 3:</a:t>
            </a:r>
          </a:p>
          <a:p>
            <a:pPr>
              <a:buClrTx/>
            </a:pPr>
            <a:r>
              <a:rPr lang="en-US" dirty="0">
                <a:latin typeface="Corbel" panose="020B0503020204020204"/>
              </a:rPr>
              <a:t>Gathering Our Own Data</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3" name="Picture 2" descr="Graphical user interface, text&#10;&#10;Description automatically generated">
            <a:extLst>
              <a:ext uri="{FF2B5EF4-FFF2-40B4-BE49-F238E27FC236}">
                <a16:creationId xmlns:a16="http://schemas.microsoft.com/office/drawing/2014/main" id="{A96CD963-93DD-D5AA-2292-FF5A05BFA34A}"/>
              </a:ext>
            </a:extLst>
          </p:cNvPr>
          <p:cNvPicPr>
            <a:picLocks noChangeAspect="1"/>
          </p:cNvPicPr>
          <p:nvPr/>
        </p:nvPicPr>
        <p:blipFill>
          <a:blip r:embed="rId3"/>
          <a:stretch>
            <a:fillRect/>
          </a:stretch>
        </p:blipFill>
        <p:spPr>
          <a:xfrm>
            <a:off x="3783211" y="1480588"/>
            <a:ext cx="7329458" cy="5225011"/>
          </a:xfrm>
          <a:prstGeom prst="rect">
            <a:avLst/>
          </a:prstGeom>
        </p:spPr>
      </p:pic>
      <p:sp>
        <p:nvSpPr>
          <p:cNvPr id="2" name="Rectangle 1">
            <a:extLst>
              <a:ext uri="{FF2B5EF4-FFF2-40B4-BE49-F238E27FC236}">
                <a16:creationId xmlns:a16="http://schemas.microsoft.com/office/drawing/2014/main" id="{4EDFC08A-AEE1-0D61-2E34-DB27B3459024}"/>
              </a:ext>
            </a:extLst>
          </p:cNvPr>
          <p:cNvSpPr/>
          <p:nvPr/>
        </p:nvSpPr>
        <p:spPr>
          <a:xfrm>
            <a:off x="6276075" y="3014330"/>
            <a:ext cx="4836594" cy="41467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3B6577-93F7-B31F-8EBB-C97DCF89E0B6}"/>
              </a:ext>
            </a:extLst>
          </p:cNvPr>
          <p:cNvSpPr/>
          <p:nvPr/>
        </p:nvSpPr>
        <p:spPr>
          <a:xfrm>
            <a:off x="3783211" y="5078320"/>
            <a:ext cx="2492864" cy="2191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Qr code&#10;&#10;Description automatically generated">
            <a:extLst>
              <a:ext uri="{FF2B5EF4-FFF2-40B4-BE49-F238E27FC236}">
                <a16:creationId xmlns:a16="http://schemas.microsoft.com/office/drawing/2014/main" id="{86C6E71D-0741-FE9D-5059-F38CCBB7CDDF}"/>
              </a:ext>
            </a:extLst>
          </p:cNvPr>
          <p:cNvPicPr>
            <a:picLocks noChangeAspect="1"/>
          </p:cNvPicPr>
          <p:nvPr/>
        </p:nvPicPr>
        <p:blipFill rotWithShape="1">
          <a:blip r:embed="rId4"/>
          <a:srcRect b="21852"/>
          <a:stretch/>
        </p:blipFill>
        <p:spPr>
          <a:xfrm>
            <a:off x="11732932" y="6390684"/>
            <a:ext cx="477438" cy="483549"/>
          </a:xfrm>
          <a:prstGeom prst="rect">
            <a:avLst/>
          </a:prstGeom>
        </p:spPr>
      </p:pic>
    </p:spTree>
    <p:extLst>
      <p:ext uri="{BB962C8B-B14F-4D97-AF65-F5344CB8AC3E}">
        <p14:creationId xmlns:p14="http://schemas.microsoft.com/office/powerpoint/2010/main" val="639327233"/>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81217"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Monitoring, Logging, &amp; Error Handling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3556" name="Picture 4" descr="Website Server Is Down - YouTube">
            <a:extLst>
              <a:ext uri="{FF2B5EF4-FFF2-40B4-BE49-F238E27FC236}">
                <a16:creationId xmlns:a16="http://schemas.microsoft.com/office/drawing/2014/main" id="{F1F2D559-7FA6-2BC6-414B-31DB52AA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935" y="1649396"/>
            <a:ext cx="8509000" cy="47863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E3B4AE13-B237-EEDF-9FA2-DBE6F68391B7}"/>
              </a:ext>
            </a:extLst>
          </p:cNvPr>
          <p:cNvPicPr>
            <a:picLocks noChangeAspect="1"/>
          </p:cNvPicPr>
          <p:nvPr/>
        </p:nvPicPr>
        <p:blipFill rotWithShape="1">
          <a:blip r:embed="rId4"/>
          <a:srcRect b="21852"/>
          <a:stretch/>
        </p:blipFill>
        <p:spPr>
          <a:xfrm>
            <a:off x="11732932" y="6390684"/>
            <a:ext cx="477438" cy="483549"/>
          </a:xfrm>
          <a:prstGeom prst="rect">
            <a:avLst/>
          </a:prstGeom>
        </p:spPr>
      </p:pic>
      <p:pic>
        <p:nvPicPr>
          <p:cNvPr id="17" name="Picture 16" descr="A picture containing cat, indoor, domestic cat, mammal&#10;&#10;Description automatically generated">
            <a:extLst>
              <a:ext uri="{FF2B5EF4-FFF2-40B4-BE49-F238E27FC236}">
                <a16:creationId xmlns:a16="http://schemas.microsoft.com/office/drawing/2014/main" id="{46D3EEC8-1848-0B7A-09B0-1D44A5F41113}"/>
              </a:ext>
            </a:extLst>
          </p:cNvPr>
          <p:cNvPicPr>
            <a:picLocks noChangeAspect="1"/>
          </p:cNvPicPr>
          <p:nvPr/>
        </p:nvPicPr>
        <p:blipFill rotWithShape="1">
          <a:blip r:embed="rId5"/>
          <a:srcRect l="35883" t="1674" b="4286"/>
          <a:stretch/>
        </p:blipFill>
        <p:spPr>
          <a:xfrm>
            <a:off x="15281536" y="-3392398"/>
            <a:ext cx="4071473" cy="5314630"/>
          </a:xfrm>
          <a:prstGeom prst="rect">
            <a:avLst/>
          </a:prstGeom>
        </p:spPr>
      </p:pic>
      <p:pic>
        <p:nvPicPr>
          <p:cNvPr id="9" name="Picture 8" descr="A person holding a cat&#10;&#10;Description automatically generated">
            <a:extLst>
              <a:ext uri="{FF2B5EF4-FFF2-40B4-BE49-F238E27FC236}">
                <a16:creationId xmlns:a16="http://schemas.microsoft.com/office/drawing/2014/main" id="{3F24CA98-0521-A2E7-E7F0-71BA5FCF72EF}"/>
              </a:ext>
            </a:extLst>
          </p:cNvPr>
          <p:cNvPicPr>
            <a:picLocks noChangeAspect="1"/>
          </p:cNvPicPr>
          <p:nvPr/>
        </p:nvPicPr>
        <p:blipFill>
          <a:blip r:embed="rId6"/>
          <a:stretch>
            <a:fillRect/>
          </a:stretch>
        </p:blipFill>
        <p:spPr>
          <a:xfrm>
            <a:off x="9942392" y="-5502410"/>
            <a:ext cx="4499216" cy="4499216"/>
          </a:xfrm>
          <a:prstGeom prst="rect">
            <a:avLst/>
          </a:prstGeom>
        </p:spPr>
      </p:pic>
      <p:pic>
        <p:nvPicPr>
          <p:cNvPr id="8" name="Picture 7" descr="A person holding a cat&#10;&#10;Description automatically generated">
            <a:extLst>
              <a:ext uri="{FF2B5EF4-FFF2-40B4-BE49-F238E27FC236}">
                <a16:creationId xmlns:a16="http://schemas.microsoft.com/office/drawing/2014/main" id="{BC436FE3-8606-D1BB-193E-AFE2C8F77036}"/>
              </a:ext>
            </a:extLst>
          </p:cNvPr>
          <p:cNvPicPr>
            <a:picLocks noChangeAspect="1"/>
          </p:cNvPicPr>
          <p:nvPr/>
        </p:nvPicPr>
        <p:blipFill>
          <a:blip r:embed="rId7"/>
          <a:stretch>
            <a:fillRect/>
          </a:stretch>
        </p:blipFill>
        <p:spPr>
          <a:xfrm>
            <a:off x="5744816" y="1418111"/>
            <a:ext cx="5990821" cy="5456122"/>
          </a:xfrm>
          <a:prstGeom prst="rect">
            <a:avLst/>
          </a:prstGeom>
        </p:spPr>
      </p:pic>
      <p:sp>
        <p:nvSpPr>
          <p:cNvPr id="3" name="TextBox 2">
            <a:extLst>
              <a:ext uri="{FF2B5EF4-FFF2-40B4-BE49-F238E27FC236}">
                <a16:creationId xmlns:a16="http://schemas.microsoft.com/office/drawing/2014/main" id="{7E4E71B4-74DF-81A7-46E8-6926A807884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2590680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81217"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Monitoring, Logging, &amp; Error Handling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3556" name="Picture 4" descr="Website Server Is Down - YouTube">
            <a:extLst>
              <a:ext uri="{FF2B5EF4-FFF2-40B4-BE49-F238E27FC236}">
                <a16:creationId xmlns:a16="http://schemas.microsoft.com/office/drawing/2014/main" id="{F1F2D559-7FA6-2BC6-414B-31DB52AA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935" y="1649396"/>
            <a:ext cx="8509000" cy="47863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BE20B94-74DE-AB77-FE07-96BE4F4F1C55}"/>
              </a:ext>
            </a:extLst>
          </p:cNvPr>
          <p:cNvPicPr>
            <a:picLocks noChangeAspect="1"/>
          </p:cNvPicPr>
          <p:nvPr/>
        </p:nvPicPr>
        <p:blipFill rotWithShape="1">
          <a:blip r:embed="rId4"/>
          <a:srcRect l="9383" r="7997" b="45759"/>
          <a:stretch/>
        </p:blipFill>
        <p:spPr>
          <a:xfrm>
            <a:off x="6498158" y="582121"/>
            <a:ext cx="3357722" cy="2204340"/>
          </a:xfrm>
          <a:prstGeom prst="rect">
            <a:avLst/>
          </a:prstGeom>
        </p:spPr>
      </p:pic>
      <p:pic>
        <p:nvPicPr>
          <p:cNvPr id="15" name="Picture 14" descr="A picture containing cat, indoor, person, domestic cat&#10;&#10;Description automatically generated">
            <a:extLst>
              <a:ext uri="{FF2B5EF4-FFF2-40B4-BE49-F238E27FC236}">
                <a16:creationId xmlns:a16="http://schemas.microsoft.com/office/drawing/2014/main" id="{E1E7AE0B-C052-5B52-0806-C7C7BA3B414F}"/>
              </a:ext>
            </a:extLst>
          </p:cNvPr>
          <p:cNvPicPr>
            <a:picLocks noChangeAspect="1"/>
          </p:cNvPicPr>
          <p:nvPr/>
        </p:nvPicPr>
        <p:blipFill rotWithShape="1">
          <a:blip r:embed="rId5"/>
          <a:srcRect t="22505"/>
          <a:stretch/>
        </p:blipFill>
        <p:spPr>
          <a:xfrm>
            <a:off x="2726867" y="166112"/>
            <a:ext cx="4818252" cy="3715094"/>
          </a:xfrm>
          <a:prstGeom prst="rect">
            <a:avLst/>
          </a:prstGeom>
        </p:spPr>
      </p:pic>
      <p:pic>
        <p:nvPicPr>
          <p:cNvPr id="2" name="Picture 1" descr="Qr code&#10;&#10;Description automatically generated">
            <a:extLst>
              <a:ext uri="{FF2B5EF4-FFF2-40B4-BE49-F238E27FC236}">
                <a16:creationId xmlns:a16="http://schemas.microsoft.com/office/drawing/2014/main" id="{E3B4AE13-B237-EEDF-9FA2-DBE6F68391B7}"/>
              </a:ext>
            </a:extLst>
          </p:cNvPr>
          <p:cNvPicPr>
            <a:picLocks noChangeAspect="1"/>
          </p:cNvPicPr>
          <p:nvPr/>
        </p:nvPicPr>
        <p:blipFill rotWithShape="1">
          <a:blip r:embed="rId6"/>
          <a:srcRect b="21852"/>
          <a:stretch/>
        </p:blipFill>
        <p:spPr>
          <a:xfrm>
            <a:off x="11732932" y="6390684"/>
            <a:ext cx="477438" cy="483549"/>
          </a:xfrm>
          <a:prstGeom prst="rect">
            <a:avLst/>
          </a:prstGeom>
        </p:spPr>
      </p:pic>
      <p:pic>
        <p:nvPicPr>
          <p:cNvPr id="17" name="Picture 16" descr="A picture containing cat, indoor, domestic cat, mammal&#10;&#10;Description automatically generated">
            <a:extLst>
              <a:ext uri="{FF2B5EF4-FFF2-40B4-BE49-F238E27FC236}">
                <a16:creationId xmlns:a16="http://schemas.microsoft.com/office/drawing/2014/main" id="{46D3EEC8-1848-0B7A-09B0-1D44A5F41113}"/>
              </a:ext>
            </a:extLst>
          </p:cNvPr>
          <p:cNvPicPr>
            <a:picLocks noChangeAspect="1"/>
          </p:cNvPicPr>
          <p:nvPr/>
        </p:nvPicPr>
        <p:blipFill rotWithShape="1">
          <a:blip r:embed="rId7"/>
          <a:srcRect l="35883" t="1674" b="4286"/>
          <a:stretch/>
        </p:blipFill>
        <p:spPr>
          <a:xfrm>
            <a:off x="15281536" y="-3392398"/>
            <a:ext cx="4071473" cy="5314630"/>
          </a:xfrm>
          <a:prstGeom prst="rect">
            <a:avLst/>
          </a:prstGeom>
        </p:spPr>
      </p:pic>
      <p:pic>
        <p:nvPicPr>
          <p:cNvPr id="19" name="Picture 18" descr="A white cat with its mouth open&#10;&#10;Description automatically generated with medium confidence">
            <a:extLst>
              <a:ext uri="{FF2B5EF4-FFF2-40B4-BE49-F238E27FC236}">
                <a16:creationId xmlns:a16="http://schemas.microsoft.com/office/drawing/2014/main" id="{43621ADD-85AA-EF9E-9B35-1F7FAB4AA662}"/>
              </a:ext>
            </a:extLst>
          </p:cNvPr>
          <p:cNvPicPr>
            <a:picLocks noChangeAspect="1"/>
          </p:cNvPicPr>
          <p:nvPr/>
        </p:nvPicPr>
        <p:blipFill rotWithShape="1">
          <a:blip r:embed="rId8"/>
          <a:srcRect l="18666" t="17352" r="18884"/>
          <a:stretch/>
        </p:blipFill>
        <p:spPr>
          <a:xfrm>
            <a:off x="4744905" y="2023659"/>
            <a:ext cx="4314570" cy="4786313"/>
          </a:xfrm>
          <a:prstGeom prst="rect">
            <a:avLst/>
          </a:prstGeom>
        </p:spPr>
      </p:pic>
      <p:pic>
        <p:nvPicPr>
          <p:cNvPr id="9" name="Picture 8" descr="A person holding a cat&#10;&#10;Description automatically generated">
            <a:extLst>
              <a:ext uri="{FF2B5EF4-FFF2-40B4-BE49-F238E27FC236}">
                <a16:creationId xmlns:a16="http://schemas.microsoft.com/office/drawing/2014/main" id="{3F24CA98-0521-A2E7-E7F0-71BA5FCF72EF}"/>
              </a:ext>
            </a:extLst>
          </p:cNvPr>
          <p:cNvPicPr>
            <a:picLocks noChangeAspect="1"/>
          </p:cNvPicPr>
          <p:nvPr/>
        </p:nvPicPr>
        <p:blipFill>
          <a:blip r:embed="rId9"/>
          <a:stretch>
            <a:fillRect/>
          </a:stretch>
        </p:blipFill>
        <p:spPr>
          <a:xfrm>
            <a:off x="9942392" y="-5502410"/>
            <a:ext cx="4499216" cy="4499216"/>
          </a:xfrm>
          <a:prstGeom prst="rect">
            <a:avLst/>
          </a:prstGeom>
        </p:spPr>
      </p:pic>
      <p:pic>
        <p:nvPicPr>
          <p:cNvPr id="11" name="Picture 10" descr="A person holding a cat&#10;&#10;Description automatically generated">
            <a:extLst>
              <a:ext uri="{FF2B5EF4-FFF2-40B4-BE49-F238E27FC236}">
                <a16:creationId xmlns:a16="http://schemas.microsoft.com/office/drawing/2014/main" id="{F7C8202A-CF16-625F-6A6B-DE80E392125E}"/>
              </a:ext>
            </a:extLst>
          </p:cNvPr>
          <p:cNvPicPr>
            <a:picLocks noChangeAspect="1"/>
          </p:cNvPicPr>
          <p:nvPr/>
        </p:nvPicPr>
        <p:blipFill>
          <a:blip r:embed="rId10"/>
          <a:stretch>
            <a:fillRect/>
          </a:stretch>
        </p:blipFill>
        <p:spPr>
          <a:xfrm>
            <a:off x="8528535" y="-1543370"/>
            <a:ext cx="5143500" cy="6858000"/>
          </a:xfrm>
          <a:prstGeom prst="rect">
            <a:avLst/>
          </a:prstGeom>
        </p:spPr>
      </p:pic>
      <p:pic>
        <p:nvPicPr>
          <p:cNvPr id="7" name="Picture 6" descr="A picture containing cat, indoor, mammal, domestic cat&#10;&#10;Description automatically generated">
            <a:extLst>
              <a:ext uri="{FF2B5EF4-FFF2-40B4-BE49-F238E27FC236}">
                <a16:creationId xmlns:a16="http://schemas.microsoft.com/office/drawing/2014/main" id="{623CA665-3D68-3150-A9FA-E93FCA660AFA}"/>
              </a:ext>
            </a:extLst>
          </p:cNvPr>
          <p:cNvPicPr>
            <a:picLocks noChangeAspect="1"/>
          </p:cNvPicPr>
          <p:nvPr/>
        </p:nvPicPr>
        <p:blipFill>
          <a:blip r:embed="rId11"/>
          <a:stretch>
            <a:fillRect/>
          </a:stretch>
        </p:blipFill>
        <p:spPr>
          <a:xfrm>
            <a:off x="367952" y="3265531"/>
            <a:ext cx="6534238" cy="3679756"/>
          </a:xfrm>
          <a:prstGeom prst="rect">
            <a:avLst/>
          </a:prstGeom>
        </p:spPr>
      </p:pic>
      <p:pic>
        <p:nvPicPr>
          <p:cNvPr id="8" name="Picture 7" descr="A person holding a cat&#10;&#10;Description automatically generated">
            <a:extLst>
              <a:ext uri="{FF2B5EF4-FFF2-40B4-BE49-F238E27FC236}">
                <a16:creationId xmlns:a16="http://schemas.microsoft.com/office/drawing/2014/main" id="{BC436FE3-8606-D1BB-193E-AFE2C8F77036}"/>
              </a:ext>
            </a:extLst>
          </p:cNvPr>
          <p:cNvPicPr>
            <a:picLocks noChangeAspect="1"/>
          </p:cNvPicPr>
          <p:nvPr/>
        </p:nvPicPr>
        <p:blipFill>
          <a:blip r:embed="rId12"/>
          <a:stretch>
            <a:fillRect/>
          </a:stretch>
        </p:blipFill>
        <p:spPr>
          <a:xfrm>
            <a:off x="6572779" y="1782494"/>
            <a:ext cx="5619221" cy="5117688"/>
          </a:xfrm>
          <a:prstGeom prst="rect">
            <a:avLst/>
          </a:prstGeom>
        </p:spPr>
      </p:pic>
    </p:spTree>
    <p:extLst>
      <p:ext uri="{BB962C8B-B14F-4D97-AF65-F5344CB8AC3E}">
        <p14:creationId xmlns:p14="http://schemas.microsoft.com/office/powerpoint/2010/main" val="1063187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250"/>
                                        <p:tgtEl>
                                          <p:spTgt spid="19"/>
                                        </p:tgtEl>
                                        <p:attrNameLst>
                                          <p:attrName>ppt_y</p:attrName>
                                        </p:attrNameLst>
                                      </p:cBhvr>
                                      <p:tavLst>
                                        <p:tav tm="0">
                                          <p:val>
                                            <p:strVal val="#ppt_y+#ppt_h*1.125000"/>
                                          </p:val>
                                        </p:tav>
                                        <p:tav tm="100000">
                                          <p:val>
                                            <p:strVal val="#ppt_y"/>
                                          </p:val>
                                        </p:tav>
                                      </p:tavLst>
                                    </p:anim>
                                    <p:animEffect transition="in" filter="wipe(up)">
                                      <p:cBhvr>
                                        <p:cTn id="20" dur="25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250"/>
                                        <p:tgtEl>
                                          <p:spTgt spid="15"/>
                                        </p:tgtEl>
                                        <p:attrNameLst>
                                          <p:attrName>ppt_y</p:attrName>
                                        </p:attrNameLst>
                                      </p:cBhvr>
                                      <p:tavLst>
                                        <p:tav tm="0">
                                          <p:val>
                                            <p:strVal val="#ppt_y+#ppt_h*1.125000"/>
                                          </p:val>
                                        </p:tav>
                                        <p:tav tm="100000">
                                          <p:val>
                                            <p:strVal val="#ppt_y"/>
                                          </p:val>
                                        </p:tav>
                                      </p:tavLst>
                                    </p:anim>
                                    <p:animEffect transition="in" filter="wipe(up)">
                                      <p:cBhvr>
                                        <p:cTn id="26" dur="25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250"/>
                                        <p:tgtEl>
                                          <p:spTgt spid="11"/>
                                        </p:tgtEl>
                                        <p:attrNameLst>
                                          <p:attrName>ppt_y</p:attrName>
                                        </p:attrNameLst>
                                      </p:cBhvr>
                                      <p:tavLst>
                                        <p:tav tm="0">
                                          <p:val>
                                            <p:strVal val="#ppt_y+#ppt_h*1.125000"/>
                                          </p:val>
                                        </p:tav>
                                        <p:tav tm="100000">
                                          <p:val>
                                            <p:strVal val="#ppt_y"/>
                                          </p:val>
                                        </p:tav>
                                      </p:tavLst>
                                    </p:anim>
                                    <p:animEffect transition="in" filter="wipe(up)">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250"/>
                                        <p:tgtEl>
                                          <p:spTgt spid="13"/>
                                        </p:tgtEl>
                                        <p:attrNameLst>
                                          <p:attrName>ppt_y</p:attrName>
                                        </p:attrNameLst>
                                      </p:cBhvr>
                                      <p:tavLst>
                                        <p:tav tm="0">
                                          <p:val>
                                            <p:strVal val="#ppt_y+#ppt_h*1.125000"/>
                                          </p:val>
                                        </p:tav>
                                        <p:tav tm="100000">
                                          <p:val>
                                            <p:strVal val="#ppt_y"/>
                                          </p:val>
                                        </p:tav>
                                      </p:tavLst>
                                    </p:anim>
                                    <p:animEffect transition="in" filter="wipe(up)">
                                      <p:cBhvr>
                                        <p:cTn id="38"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81217"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Monitoring, Logging, &amp; Error Handling</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3556" name="Picture 4" descr="Website Server Is Down - YouTube">
            <a:extLst>
              <a:ext uri="{FF2B5EF4-FFF2-40B4-BE49-F238E27FC236}">
                <a16:creationId xmlns:a16="http://schemas.microsoft.com/office/drawing/2014/main" id="{F1F2D559-7FA6-2BC6-414B-31DB52AA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935" y="1649396"/>
            <a:ext cx="8509000" cy="47863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Qr code&#10;&#10;Description automatically generated">
            <a:extLst>
              <a:ext uri="{FF2B5EF4-FFF2-40B4-BE49-F238E27FC236}">
                <a16:creationId xmlns:a16="http://schemas.microsoft.com/office/drawing/2014/main" id="{E3B4AE13-B237-EEDF-9FA2-DBE6F68391B7}"/>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CB6534E7-D83B-0665-1169-B4E8A283A00D}"/>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922820901"/>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9"/>
          <p:cNvSpPr txBox="1">
            <a:spLocks noGrp="1"/>
          </p:cNvSpPr>
          <p:nvPr>
            <p:ph type="title"/>
          </p:nvPr>
        </p:nvSpPr>
        <p:spPr>
          <a:xfrm>
            <a:off x="647700" y="647700"/>
            <a:ext cx="10896600" cy="1333500"/>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chemeClr val="lt1"/>
              </a:buClr>
              <a:buSzPts val="5400"/>
              <a:buFont typeface="Proxima Nova"/>
              <a:buNone/>
            </a:pPr>
            <a:r>
              <a:rPr lang="en-US" sz="6000" dirty="0"/>
              <a:t>Demo!</a:t>
            </a:r>
            <a:endParaRPr sz="6000" dirty="0"/>
          </a:p>
        </p:txBody>
      </p:sp>
      <p:sp>
        <p:nvSpPr>
          <p:cNvPr id="185" name="Google Shape;185;p9"/>
          <p:cNvSpPr txBox="1">
            <a:spLocks noGrp="1"/>
          </p:cNvSpPr>
          <p:nvPr>
            <p:ph type="body" idx="6"/>
          </p:nvPr>
        </p:nvSpPr>
        <p:spPr>
          <a:xfrm>
            <a:off x="3580108" y="3018648"/>
            <a:ext cx="7134275" cy="532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sz="3600" b="0" i="0" dirty="0">
                <a:solidFill>
                  <a:srgbClr val="0065FF"/>
                </a:solidFill>
                <a:effectLst/>
                <a:latin typeface="-apple-system"/>
                <a:hlinkClick r:id="rId3" tooltip="Follow link"/>
              </a:rPr>
              <a:t>https://github.com/EmilyYChan/GHC-2022-data-engineering-workshop</a:t>
            </a:r>
            <a:endParaRPr sz="3600" dirty="0"/>
          </a:p>
        </p:txBody>
      </p:sp>
      <p:pic>
        <p:nvPicPr>
          <p:cNvPr id="1026" name="Picture 2" descr="GitHub - Apps on Google Play">
            <a:extLst>
              <a:ext uri="{FF2B5EF4-FFF2-40B4-BE49-F238E27FC236}">
                <a16:creationId xmlns:a16="http://schemas.microsoft.com/office/drawing/2014/main" id="{36AC633D-07F7-6AE2-D3AF-55A76CEC8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642" y="3019243"/>
            <a:ext cx="929076" cy="929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0BF15F5-8969-7163-690B-FF3D6C01FE62}"/>
              </a:ext>
            </a:extLst>
          </p:cNvPr>
          <p:cNvPicPr>
            <a:picLocks noGrp="1" noChangeAspect="1"/>
          </p:cNvPicPr>
          <p:nvPr>
            <p:ph type="pic" idx="2"/>
          </p:nvPr>
        </p:nvPicPr>
        <p:blipFill>
          <a:blip r:embed="rId3"/>
          <a:srcRect l="18470" r="18470"/>
          <a:stretch/>
        </p:blipFill>
        <p:spPr>
          <a:xfrm>
            <a:off x="657225" y="647700"/>
            <a:ext cx="2606675" cy="3429000"/>
          </a:xfrm>
          <a:prstGeom prst="rect">
            <a:avLst/>
          </a:prstGeom>
          <a:noFill/>
          <a:ln>
            <a:noFill/>
          </a:ln>
        </p:spPr>
      </p:pic>
      <p:sp>
        <p:nvSpPr>
          <p:cNvPr id="191" name="Google Shape;191;p10"/>
          <p:cNvSpPr txBox="1">
            <a:spLocks noGrp="1"/>
          </p:cNvSpPr>
          <p:nvPr>
            <p:ph type="body" idx="1"/>
          </p:nvPr>
        </p:nvSpPr>
        <p:spPr>
          <a:xfrm>
            <a:off x="647701" y="4214812"/>
            <a:ext cx="2615622"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err="1"/>
              <a:t>Wandie</a:t>
            </a:r>
            <a:r>
              <a:rPr lang="en-US" dirty="0"/>
              <a:t> Toledo</a:t>
            </a:r>
            <a:endParaRPr dirty="0"/>
          </a:p>
        </p:txBody>
      </p:sp>
      <p:pic>
        <p:nvPicPr>
          <p:cNvPr id="14" name="Picture Placeholder 13" descr="A person smiling for the camera&#10;&#10;Description automatically generated with medium confidence">
            <a:extLst>
              <a:ext uri="{FF2B5EF4-FFF2-40B4-BE49-F238E27FC236}">
                <a16:creationId xmlns:a16="http://schemas.microsoft.com/office/drawing/2014/main" id="{52208597-4013-A2B5-344A-79AC5EB8F7FD}"/>
              </a:ext>
            </a:extLst>
          </p:cNvPr>
          <p:cNvPicPr>
            <a:picLocks noGrp="1" noChangeAspect="1"/>
          </p:cNvPicPr>
          <p:nvPr>
            <p:ph type="pic" idx="3"/>
          </p:nvPr>
        </p:nvPicPr>
        <p:blipFill>
          <a:blip r:embed="rId4"/>
          <a:srcRect t="596" b="596"/>
          <a:stretch>
            <a:fillRect/>
          </a:stretch>
        </p:blipFill>
        <p:spPr>
          <a:xfrm>
            <a:off x="8939213" y="647700"/>
            <a:ext cx="2605087" cy="3429000"/>
          </a:xfrm>
          <a:prstGeom prst="rect">
            <a:avLst/>
          </a:prstGeom>
          <a:noFill/>
          <a:ln>
            <a:noFill/>
          </a:ln>
        </p:spPr>
      </p:pic>
      <p:pic>
        <p:nvPicPr>
          <p:cNvPr id="12" name="Picture Placeholder 11">
            <a:extLst>
              <a:ext uri="{FF2B5EF4-FFF2-40B4-BE49-F238E27FC236}">
                <a16:creationId xmlns:a16="http://schemas.microsoft.com/office/drawing/2014/main" id="{ED096D6E-634B-B226-1E1F-DFD2F7FB92E5}"/>
              </a:ext>
            </a:extLst>
          </p:cNvPr>
          <p:cNvPicPr>
            <a:picLocks noGrp="1" noChangeAspect="1"/>
          </p:cNvPicPr>
          <p:nvPr>
            <p:ph type="pic" idx="4"/>
          </p:nvPr>
        </p:nvPicPr>
        <p:blipFill>
          <a:blip r:embed="rId5"/>
          <a:srcRect l="5845" r="5845"/>
          <a:stretch/>
        </p:blipFill>
        <p:spPr>
          <a:xfrm>
            <a:off x="6178550" y="647700"/>
            <a:ext cx="2605088" cy="3429000"/>
          </a:xfrm>
          <a:prstGeom prst="rect">
            <a:avLst/>
          </a:prstGeom>
          <a:noFill/>
          <a:ln>
            <a:noFill/>
          </a:ln>
        </p:spPr>
      </p:pic>
      <p:pic>
        <p:nvPicPr>
          <p:cNvPr id="10" name="Picture Placeholder 9">
            <a:extLst>
              <a:ext uri="{FF2B5EF4-FFF2-40B4-BE49-F238E27FC236}">
                <a16:creationId xmlns:a16="http://schemas.microsoft.com/office/drawing/2014/main" id="{4F0AF766-950C-9599-5195-360478E904FC}"/>
              </a:ext>
            </a:extLst>
          </p:cNvPr>
          <p:cNvPicPr>
            <a:picLocks noGrp="1" noChangeAspect="1"/>
          </p:cNvPicPr>
          <p:nvPr>
            <p:ph type="pic" idx="5"/>
          </p:nvPr>
        </p:nvPicPr>
        <p:blipFill>
          <a:blip r:embed="rId6"/>
          <a:srcRect l="11423" r="11423"/>
          <a:stretch/>
        </p:blipFill>
        <p:spPr>
          <a:xfrm>
            <a:off x="3417888" y="647700"/>
            <a:ext cx="2605087" cy="3429000"/>
          </a:xfrm>
          <a:prstGeom prst="rect">
            <a:avLst/>
          </a:prstGeom>
          <a:noFill/>
          <a:ln>
            <a:noFill/>
          </a:ln>
        </p:spPr>
      </p:pic>
      <p:sp>
        <p:nvSpPr>
          <p:cNvPr id="195" name="Google Shape;195;p10"/>
          <p:cNvSpPr txBox="1">
            <a:spLocks noGrp="1"/>
          </p:cNvSpPr>
          <p:nvPr>
            <p:ph type="body" idx="6"/>
          </p:nvPr>
        </p:nvSpPr>
        <p:spPr>
          <a:xfrm>
            <a:off x="3418067" y="4222453"/>
            <a:ext cx="2605581"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a:t>Melissa Jones</a:t>
            </a:r>
            <a:endParaRPr dirty="0"/>
          </a:p>
        </p:txBody>
      </p:sp>
      <p:sp>
        <p:nvSpPr>
          <p:cNvPr id="196" name="Google Shape;196;p10"/>
          <p:cNvSpPr txBox="1">
            <a:spLocks noGrp="1"/>
          </p:cNvSpPr>
          <p:nvPr>
            <p:ph type="body" idx="7"/>
          </p:nvPr>
        </p:nvSpPr>
        <p:spPr>
          <a:xfrm>
            <a:off x="6178392" y="4222453"/>
            <a:ext cx="2605580"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a:t>Jordan </a:t>
            </a:r>
            <a:r>
              <a:rPr lang="en-US" dirty="0" err="1"/>
              <a:t>Vinarub</a:t>
            </a:r>
            <a:endParaRPr dirty="0"/>
          </a:p>
        </p:txBody>
      </p:sp>
      <p:sp>
        <p:nvSpPr>
          <p:cNvPr id="197" name="Google Shape;197;p10"/>
          <p:cNvSpPr txBox="1">
            <a:spLocks noGrp="1"/>
          </p:cNvSpPr>
          <p:nvPr>
            <p:ph type="body" idx="8"/>
          </p:nvPr>
        </p:nvSpPr>
        <p:spPr>
          <a:xfrm>
            <a:off x="8938716" y="4222453"/>
            <a:ext cx="2605584" cy="172114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0000"/>
              </a:buClr>
              <a:buSzPts val="1400"/>
              <a:buNone/>
            </a:pPr>
            <a:r>
              <a:rPr lang="en-US" dirty="0"/>
              <a:t>Rita Li</a:t>
            </a:r>
            <a:endParaRPr dirty="0"/>
          </a:p>
        </p:txBody>
      </p:sp>
      <p:sp>
        <p:nvSpPr>
          <p:cNvPr id="2" name="Rectangle 1">
            <a:extLst>
              <a:ext uri="{FF2B5EF4-FFF2-40B4-BE49-F238E27FC236}">
                <a16:creationId xmlns:a16="http://schemas.microsoft.com/office/drawing/2014/main" id="{8AB9BF91-110D-FD11-F43B-3990B08C539C}"/>
              </a:ext>
            </a:extLst>
          </p:cNvPr>
          <p:cNvSpPr/>
          <p:nvPr/>
        </p:nvSpPr>
        <p:spPr>
          <a:xfrm>
            <a:off x="0" y="4694113"/>
            <a:ext cx="1154429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7523497-943B-D2C6-59B0-307FBBE53E88}"/>
              </a:ext>
            </a:extLst>
          </p:cNvPr>
          <p:cNvSpPr txBox="1">
            <a:spLocks/>
          </p:cNvSpPr>
          <p:nvPr/>
        </p:nvSpPr>
        <p:spPr>
          <a:xfrm>
            <a:off x="917544" y="4782191"/>
            <a:ext cx="10210862" cy="10656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5400" spc="-100" dirty="0">
                <a:latin typeface="Corbel" panose="020B0503020204020204"/>
              </a:rPr>
              <a:t>Special T</a:t>
            </a:r>
            <a:r>
              <a:rPr kumimoji="0" lang="en-US" sz="5400" b="0" i="0" u="none" strike="noStrike" kern="1200" cap="none" spc="-100" normalizeH="0" baseline="0" noProof="0" dirty="0">
                <a:ln>
                  <a:noFill/>
                </a:ln>
                <a:solidFill>
                  <a:srgbClr val="FFFFFF"/>
                </a:solidFill>
                <a:effectLst/>
                <a:uLnTx/>
                <a:uFillTx/>
                <a:latin typeface="Corbel" panose="020B0503020204020204"/>
                <a:ea typeface="+mj-ea"/>
                <a:cs typeface="+mj-cs"/>
              </a:rPr>
              <a:t>hanks to </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10" name="Picture 9">
            <a:extLst>
              <a:ext uri="{FF2B5EF4-FFF2-40B4-BE49-F238E27FC236}">
                <a16:creationId xmlns:a16="http://schemas.microsoft.com/office/drawing/2014/main" id="{E8EEF577-856D-F714-D716-021F19BC9122}"/>
              </a:ext>
            </a:extLst>
          </p:cNvPr>
          <p:cNvPicPr>
            <a:picLocks noChangeAspect="1"/>
          </p:cNvPicPr>
          <p:nvPr/>
        </p:nvPicPr>
        <p:blipFill>
          <a:blip r:embed="rId5"/>
          <a:stretch>
            <a:fillRect/>
          </a:stretch>
        </p:blipFill>
        <p:spPr>
          <a:xfrm>
            <a:off x="6755535" y="4672171"/>
            <a:ext cx="591553" cy="654445"/>
          </a:xfrm>
          <a:prstGeom prst="rect">
            <a:avLst/>
          </a:prstGeom>
        </p:spPr>
      </p:pic>
      <p:pic>
        <p:nvPicPr>
          <p:cNvPr id="3" name="Picture 2" descr="Qr code&#10;&#10;Description automatically generated">
            <a:extLst>
              <a:ext uri="{FF2B5EF4-FFF2-40B4-BE49-F238E27FC236}">
                <a16:creationId xmlns:a16="http://schemas.microsoft.com/office/drawing/2014/main" id="{ED00174C-F999-8155-8464-F10824A6FE1B}"/>
              </a:ext>
            </a:extLst>
          </p:cNvPr>
          <p:cNvPicPr>
            <a:picLocks noChangeAspect="1"/>
          </p:cNvPicPr>
          <p:nvPr/>
        </p:nvPicPr>
        <p:blipFill rotWithShape="1">
          <a:blip r:embed="rId6"/>
          <a:srcRect b="21852"/>
          <a:stretch/>
        </p:blipFill>
        <p:spPr>
          <a:xfrm>
            <a:off x="11732932" y="6390684"/>
            <a:ext cx="477438" cy="483549"/>
          </a:xfrm>
          <a:prstGeom prst="rect">
            <a:avLst/>
          </a:prstGeom>
        </p:spPr>
      </p:pic>
    </p:spTree>
    <p:extLst>
      <p:ext uri="{BB962C8B-B14F-4D97-AF65-F5344CB8AC3E}">
        <p14:creationId xmlns:p14="http://schemas.microsoft.com/office/powerpoint/2010/main" val="794733413"/>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sp>
        <p:nvSpPr>
          <p:cNvPr id="7" name="Rectangle 6">
            <a:extLst>
              <a:ext uri="{FF2B5EF4-FFF2-40B4-BE49-F238E27FC236}">
                <a16:creationId xmlns:a16="http://schemas.microsoft.com/office/drawing/2014/main" id="{7B7B8F9A-BABB-61FF-3C62-941E97B69B27}"/>
              </a:ext>
            </a:extLst>
          </p:cNvPr>
          <p:cNvSpPr/>
          <p:nvPr/>
        </p:nvSpPr>
        <p:spPr>
          <a:xfrm>
            <a:off x="4356847" y="224006"/>
            <a:ext cx="7584141" cy="6401645"/>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55598B8-8351-01DE-FA1F-77A347018EFF}"/>
              </a:ext>
            </a:extLst>
          </p:cNvPr>
          <p:cNvSpPr txBox="1">
            <a:spLocks/>
          </p:cNvSpPr>
          <p:nvPr/>
        </p:nvSpPr>
        <p:spPr>
          <a:xfrm>
            <a:off x="6270993" y="2817033"/>
            <a:ext cx="4028020" cy="10656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dirty="0">
                <a:ln>
                  <a:noFill/>
                </a:ln>
                <a:solidFill>
                  <a:srgbClr val="FFFFFF"/>
                </a:solidFill>
                <a:effectLst/>
                <a:uLnTx/>
                <a:uFillTx/>
                <a:latin typeface="Corbel" panose="020B0503020204020204"/>
                <a:ea typeface="+mj-ea"/>
                <a:cs typeface="+mj-cs"/>
              </a:rPr>
              <a:t>Questions!</a:t>
            </a:r>
          </a:p>
        </p:txBody>
      </p:sp>
    </p:spTree>
    <p:extLst>
      <p:ext uri="{BB962C8B-B14F-4D97-AF65-F5344CB8AC3E}">
        <p14:creationId xmlns:p14="http://schemas.microsoft.com/office/powerpoint/2010/main" val="3779955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2"/>
          <p:cNvSpPr txBox="1">
            <a:spLocks noGrp="1"/>
          </p:cNvSpPr>
          <p:nvPr>
            <p:ph type="body" idx="1"/>
          </p:nvPr>
        </p:nvSpPr>
        <p:spPr>
          <a:xfrm>
            <a:off x="7429499" y="1697716"/>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3" tooltip="https://www.facebook.com/troweprice"/>
              </a:rPr>
              <a:t>facebook.com/troweprice</a:t>
            </a:r>
            <a:endParaRPr dirty="0"/>
          </a:p>
        </p:txBody>
      </p:sp>
      <p:sp>
        <p:nvSpPr>
          <p:cNvPr id="217" name="Google Shape;217;p12"/>
          <p:cNvSpPr txBox="1">
            <a:spLocks noGrp="1"/>
          </p:cNvSpPr>
          <p:nvPr>
            <p:ph type="body" idx="2"/>
          </p:nvPr>
        </p:nvSpPr>
        <p:spPr>
          <a:xfrm>
            <a:off x="7429499" y="2771773"/>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4" tooltip="https://www.instagram.com/t._rowe_price/"/>
              </a:rPr>
              <a:t>instagram.com/t._rowe_price/</a:t>
            </a:r>
            <a:endParaRPr lang="en-US" dirty="0"/>
          </a:p>
        </p:txBody>
      </p:sp>
      <p:sp>
        <p:nvSpPr>
          <p:cNvPr id="218" name="Google Shape;218;p12"/>
          <p:cNvSpPr txBox="1">
            <a:spLocks noGrp="1"/>
          </p:cNvSpPr>
          <p:nvPr>
            <p:ph type="body" idx="3"/>
          </p:nvPr>
        </p:nvSpPr>
        <p:spPr>
          <a:xfrm>
            <a:off x="7429499" y="3845830"/>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5" tooltip="https://twitter.com/troweprice"/>
              </a:rPr>
              <a:t>twitter.com/troweprice</a:t>
            </a:r>
            <a:endParaRPr dirty="0"/>
          </a:p>
        </p:txBody>
      </p:sp>
      <p:sp>
        <p:nvSpPr>
          <p:cNvPr id="219" name="Google Shape;219;p12"/>
          <p:cNvSpPr txBox="1">
            <a:spLocks noGrp="1"/>
          </p:cNvSpPr>
          <p:nvPr>
            <p:ph type="body" idx="4"/>
          </p:nvPr>
        </p:nvSpPr>
        <p:spPr>
          <a:xfrm>
            <a:off x="7429499" y="4919888"/>
            <a:ext cx="4114799" cy="414111"/>
          </a:xfrm>
          <a:prstGeom prst="rect">
            <a:avLst/>
          </a:prstGeom>
          <a:noFill/>
          <a:ln>
            <a:noFill/>
          </a:ln>
        </p:spPr>
        <p:txBody>
          <a:bodyPr spcFirstLastPara="1" wrap="square" lIns="0" tIns="0" rIns="0" bIns="0" anchor="ctr" anchorCtr="0">
            <a:noAutofit/>
          </a:bodyPr>
          <a:lstStyle/>
          <a:p>
            <a:pPr marL="0" lvl="0" indent="0">
              <a:spcBef>
                <a:spcPts val="0"/>
              </a:spcBef>
            </a:pPr>
            <a:r>
              <a:rPr lang="en-US" u="sng" dirty="0">
                <a:hlinkClick r:id="rId6" tooltip="https://www.linkedin.com/company/157329?trk=tyah"/>
              </a:rPr>
              <a:t>linkedin.com/company/157329</a:t>
            </a:r>
            <a:endParaRPr dirty="0"/>
          </a:p>
        </p:txBody>
      </p:sp>
    </p:spTree>
  </p:cSld>
  <p:clrMapOvr>
    <a:masterClrMapping/>
  </p:clrMapOvr>
  <p:transition spd="slow">
    <p:wipe/>
  </p:transition>
</p:sld>
</file>

<file path=ppt/theme/theme1.xml><?xml version="1.0" encoding="utf-8"?>
<a:theme xmlns:a="http://schemas.openxmlformats.org/drawingml/2006/main" name="vGHC20">
  <a:themeElements>
    <a:clrScheme name="vGHC 21">
      <a:dk1>
        <a:srgbClr val="A9248C"/>
      </a:dk1>
      <a:lt1>
        <a:srgbClr val="FFFFFF"/>
      </a:lt1>
      <a:dk2>
        <a:srgbClr val="1F5783"/>
      </a:dk2>
      <a:lt2>
        <a:srgbClr val="FFFFFF"/>
      </a:lt2>
      <a:accent1>
        <a:srgbClr val="62B5E5"/>
      </a:accent1>
      <a:accent2>
        <a:srgbClr val="F79629"/>
      </a:accent2>
      <a:accent3>
        <a:srgbClr val="C0D72F"/>
      </a:accent3>
      <a:accent4>
        <a:srgbClr val="F5CBE6"/>
      </a:accent4>
      <a:accent5>
        <a:srgbClr val="E64823"/>
      </a:accent5>
      <a:accent6>
        <a:srgbClr val="FEFFFE"/>
      </a:accent6>
      <a:hlink>
        <a:srgbClr val="62B5E5"/>
      </a:hlink>
      <a:folHlink>
        <a:srgbClr val="A0A1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40004</TotalTime>
  <Words>18988</Words>
  <Application>Microsoft Macintosh PowerPoint</Application>
  <PresentationFormat>Widescreen</PresentationFormat>
  <Paragraphs>538</Paragraphs>
  <Slides>91</Slides>
  <Notes>91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-apple-system</vt:lpstr>
      <vt:lpstr>Proxima Nova</vt:lpstr>
      <vt:lpstr>Corbel</vt:lpstr>
      <vt:lpstr>Calibri</vt:lpstr>
      <vt:lpstr>Arial</vt:lpstr>
      <vt:lpstr>Wingdings 2</vt:lpstr>
      <vt:lpstr>vGHC20</vt:lpstr>
      <vt:lpstr>PowerPoint Presentation</vt:lpstr>
      <vt:lpstr>Donuts &amp; Data Engineering</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klausbarko@yahoo.com</dc:creator>
  <cp:lastModifiedBy>Chan, Emily</cp:lastModifiedBy>
  <cp:revision>27</cp:revision>
  <dcterms:created xsi:type="dcterms:W3CDTF">2017-02-13T09:19:54Z</dcterms:created>
  <dcterms:modified xsi:type="dcterms:W3CDTF">2022-09-27T02:58:34Z</dcterms:modified>
</cp:coreProperties>
</file>